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60" r:id="rId5"/>
    <p:sldId id="261" r:id="rId6"/>
    <p:sldId id="262" r:id="rId7"/>
    <p:sldId id="263" r:id="rId8"/>
    <p:sldId id="264" r:id="rId9"/>
    <p:sldId id="265" r:id="rId10"/>
    <p:sldId id="266" r:id="rId11"/>
    <p:sldId id="267"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Raleway" panose="020B0604020202020204" charset="0"/>
      <p:regular r:id="rId18"/>
    </p:embeddedFont>
    <p:embeddedFont>
      <p:font typeface="Roboto"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4610"/>
  </p:normalViewPr>
  <p:slideViewPr>
    <p:cSldViewPr snapToGrid="0" snapToObjects="1">
      <p:cViewPr>
        <p:scale>
          <a:sx n="33" d="100"/>
          <a:sy n="33" d="100"/>
        </p:scale>
        <p:origin x="2044"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90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772763"/>
          </a:xfrm>
          <a:prstGeom prst="rect">
            <a:avLst/>
          </a:prstGeom>
        </p:spPr>
      </p:pic>
      <p:sp>
        <p:nvSpPr>
          <p:cNvPr id="3" name="Text 0"/>
          <p:cNvSpPr/>
          <p:nvPr/>
        </p:nvSpPr>
        <p:spPr>
          <a:xfrm>
            <a:off x="6098738" y="481132"/>
            <a:ext cx="7919323" cy="1093470"/>
          </a:xfrm>
          <a:prstGeom prst="rect">
            <a:avLst/>
          </a:prstGeom>
          <a:noFill/>
          <a:ln/>
        </p:spPr>
        <p:txBody>
          <a:bodyPr wrap="square" lIns="0" tIns="0" rIns="0" bIns="0" rtlCol="0" anchor="t"/>
          <a:lstStyle/>
          <a:p>
            <a:pPr marL="0" indent="0" algn="l">
              <a:lnSpc>
                <a:spcPts val="4300"/>
              </a:lnSpc>
              <a:buNone/>
            </a:pPr>
            <a:r>
              <a:rPr lang="en-US" sz="3400" dirty="0">
                <a:solidFill>
                  <a:srgbClr val="1B1B27"/>
                </a:solidFill>
                <a:latin typeface="Raleway" pitchFamily="34" charset="0"/>
                <a:ea typeface="Raleway" pitchFamily="34" charset="-122"/>
                <a:cs typeface="Raleway" pitchFamily="34" charset="-120"/>
              </a:rPr>
              <a:t>Sales Prediction: Optimising B2B Sales Efficiency</a:t>
            </a:r>
            <a:endParaRPr lang="en-US" sz="3400" dirty="0"/>
          </a:p>
        </p:txBody>
      </p:sp>
      <p:sp>
        <p:nvSpPr>
          <p:cNvPr id="4" name="Text 1"/>
          <p:cNvSpPr/>
          <p:nvPr/>
        </p:nvSpPr>
        <p:spPr>
          <a:xfrm>
            <a:off x="6098738" y="1837015"/>
            <a:ext cx="7919323" cy="839391"/>
          </a:xfrm>
          <a:prstGeom prst="rect">
            <a:avLst/>
          </a:prstGeom>
          <a:noFill/>
          <a:ln/>
        </p:spPr>
        <p:txBody>
          <a:bodyPr wrap="square" lIns="0" tIns="0" rIns="0" bIns="0" rtlCol="0" anchor="t"/>
          <a:lstStyle/>
          <a:p>
            <a:pPr marL="0" indent="0" algn="l">
              <a:lnSpc>
                <a:spcPts val="2200"/>
              </a:lnSpc>
              <a:buNone/>
            </a:pPr>
            <a:r>
              <a:rPr lang="en-US" sz="1350" dirty="0">
                <a:solidFill>
                  <a:srgbClr val="3C3939"/>
                </a:solidFill>
                <a:latin typeface="Roboto" pitchFamily="34" charset="0"/>
                <a:ea typeface="Roboto" pitchFamily="34" charset="-122"/>
                <a:cs typeface="Roboto" pitchFamily="34" charset="-120"/>
              </a:rPr>
              <a:t>Welcome to our presentation on optimising B2B sales efficiency through advanced sales prediction. This project introduces a machine learning model designed to revolutionise how sales teams forecast outcomes and prioritise high-potential opportunities.</a:t>
            </a:r>
            <a:endParaRPr lang="en-US" sz="1350" dirty="0"/>
          </a:p>
        </p:txBody>
      </p:sp>
      <p:pic>
        <p:nvPicPr>
          <p:cNvPr id="5" name="Image 1" descr="preencoded.png"/>
          <p:cNvPicPr>
            <a:picLocks noChangeAspect="1"/>
          </p:cNvPicPr>
          <p:nvPr/>
        </p:nvPicPr>
        <p:blipFill>
          <a:blip r:embed="rId4"/>
          <a:stretch>
            <a:fillRect/>
          </a:stretch>
        </p:blipFill>
        <p:spPr>
          <a:xfrm>
            <a:off x="6098738" y="2873217"/>
            <a:ext cx="8451652" cy="53563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45569" y="757714"/>
            <a:ext cx="6054566" cy="665678"/>
          </a:xfrm>
          <a:prstGeom prst="rect">
            <a:avLst/>
          </a:prstGeom>
          <a:noFill/>
          <a:ln/>
        </p:spPr>
        <p:txBody>
          <a:bodyPr wrap="none" lIns="0" tIns="0" rIns="0" bIns="0" rtlCol="0" anchor="t"/>
          <a:lstStyle/>
          <a:p>
            <a:pPr marL="0" indent="0" algn="l">
              <a:lnSpc>
                <a:spcPts val="5200"/>
              </a:lnSpc>
              <a:buNone/>
            </a:pPr>
            <a:r>
              <a:rPr lang="en-US" sz="4150" dirty="0">
                <a:solidFill>
                  <a:srgbClr val="1B1B27"/>
                </a:solidFill>
                <a:latin typeface="Raleway" pitchFamily="34" charset="0"/>
                <a:ea typeface="Raleway" pitchFamily="34" charset="-122"/>
                <a:cs typeface="Raleway" pitchFamily="34" charset="-120"/>
              </a:rPr>
              <a:t>Conclusion &amp; Next Steps</a:t>
            </a:r>
            <a:endParaRPr lang="en-US" sz="4150" dirty="0"/>
          </a:p>
        </p:txBody>
      </p:sp>
      <p:sp>
        <p:nvSpPr>
          <p:cNvPr id="3" name="Text 1"/>
          <p:cNvSpPr/>
          <p:nvPr/>
        </p:nvSpPr>
        <p:spPr>
          <a:xfrm>
            <a:off x="745569" y="1849398"/>
            <a:ext cx="13139261" cy="1022271"/>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The predictive lead conversion model represents a significant step towards data-driven sales strategies. By reducing effort on low-quality leads and enhancing ROI, businesses can achieve smarter, more efficient sales operations. Integration into existing CRM systems will automate and optimise lead handling, leading to a tangible competitive advantage.</a:t>
            </a:r>
            <a:endParaRPr lang="en-US" sz="1650" dirty="0"/>
          </a:p>
        </p:txBody>
      </p:sp>
      <p:sp>
        <p:nvSpPr>
          <p:cNvPr id="4" name="Shape 2"/>
          <p:cNvSpPr/>
          <p:nvPr/>
        </p:nvSpPr>
        <p:spPr>
          <a:xfrm>
            <a:off x="745569" y="3430667"/>
            <a:ext cx="6489740" cy="213003"/>
          </a:xfrm>
          <a:prstGeom prst="roundRect">
            <a:avLst>
              <a:gd name="adj" fmla="val 42004"/>
            </a:avLst>
          </a:prstGeom>
          <a:solidFill>
            <a:srgbClr val="E1E1EA"/>
          </a:solidFill>
          <a:ln w="7620">
            <a:solidFill>
              <a:srgbClr val="C7C7D0"/>
            </a:solidFill>
            <a:prstDash val="solid"/>
          </a:ln>
        </p:spPr>
      </p:sp>
      <p:sp>
        <p:nvSpPr>
          <p:cNvPr id="5" name="Text 3"/>
          <p:cNvSpPr/>
          <p:nvPr/>
        </p:nvSpPr>
        <p:spPr>
          <a:xfrm>
            <a:off x="958572" y="3856672"/>
            <a:ext cx="2662714" cy="332780"/>
          </a:xfrm>
          <a:prstGeom prst="rect">
            <a:avLst/>
          </a:prstGeom>
          <a:noFill/>
          <a:ln/>
        </p:spPr>
        <p:txBody>
          <a:bodyPr wrap="none" lIns="0" tIns="0" rIns="0" bIns="0" rtlCol="0" anchor="t"/>
          <a:lstStyle/>
          <a:p>
            <a:pPr marL="0" indent="0" algn="l">
              <a:lnSpc>
                <a:spcPts val="2600"/>
              </a:lnSpc>
              <a:buNone/>
            </a:pPr>
            <a:r>
              <a:rPr lang="en-US" sz="2050" dirty="0">
                <a:solidFill>
                  <a:srgbClr val="3C3939"/>
                </a:solidFill>
                <a:latin typeface="Raleway" pitchFamily="34" charset="0"/>
                <a:ea typeface="Raleway" pitchFamily="34" charset="-122"/>
                <a:cs typeface="Raleway" pitchFamily="34" charset="-120"/>
              </a:rPr>
              <a:t>CRM Integration</a:t>
            </a:r>
            <a:endParaRPr lang="en-US" sz="2050" dirty="0"/>
          </a:p>
        </p:txBody>
      </p:sp>
      <p:sp>
        <p:nvSpPr>
          <p:cNvPr id="6" name="Text 4"/>
          <p:cNvSpPr/>
          <p:nvPr/>
        </p:nvSpPr>
        <p:spPr>
          <a:xfrm>
            <a:off x="958572" y="4317206"/>
            <a:ext cx="6063734" cy="681514"/>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Seamlessly embed the model into sales workflows for automated lead scoring and prioritisation.</a:t>
            </a:r>
            <a:endParaRPr lang="en-US" sz="1650" dirty="0"/>
          </a:p>
        </p:txBody>
      </p:sp>
      <p:sp>
        <p:nvSpPr>
          <p:cNvPr id="7" name="Shape 5"/>
          <p:cNvSpPr/>
          <p:nvPr/>
        </p:nvSpPr>
        <p:spPr>
          <a:xfrm>
            <a:off x="7394972" y="3111222"/>
            <a:ext cx="6489859" cy="213003"/>
          </a:xfrm>
          <a:prstGeom prst="roundRect">
            <a:avLst>
              <a:gd name="adj" fmla="val 42004"/>
            </a:avLst>
          </a:prstGeom>
          <a:solidFill>
            <a:srgbClr val="E1E1EA"/>
          </a:solidFill>
          <a:ln w="7620">
            <a:solidFill>
              <a:srgbClr val="C7C7D0"/>
            </a:solidFill>
            <a:prstDash val="solid"/>
          </a:ln>
        </p:spPr>
      </p:sp>
      <p:sp>
        <p:nvSpPr>
          <p:cNvPr id="8" name="Text 6"/>
          <p:cNvSpPr/>
          <p:nvPr/>
        </p:nvSpPr>
        <p:spPr>
          <a:xfrm>
            <a:off x="7607975" y="3537228"/>
            <a:ext cx="3201710" cy="332780"/>
          </a:xfrm>
          <a:prstGeom prst="rect">
            <a:avLst/>
          </a:prstGeom>
          <a:noFill/>
          <a:ln/>
        </p:spPr>
        <p:txBody>
          <a:bodyPr wrap="none" lIns="0" tIns="0" rIns="0" bIns="0" rtlCol="0" anchor="t"/>
          <a:lstStyle/>
          <a:p>
            <a:pPr marL="0" indent="0" algn="l">
              <a:lnSpc>
                <a:spcPts val="2600"/>
              </a:lnSpc>
              <a:buNone/>
            </a:pPr>
            <a:r>
              <a:rPr lang="en-US" sz="2050" dirty="0">
                <a:solidFill>
                  <a:srgbClr val="3C3939"/>
                </a:solidFill>
                <a:latin typeface="Raleway" pitchFamily="34" charset="0"/>
                <a:ea typeface="Raleway" pitchFamily="34" charset="-122"/>
                <a:cs typeface="Raleway" pitchFamily="34" charset="-120"/>
              </a:rPr>
              <a:t>A/B Testing &amp; Refinement</a:t>
            </a:r>
            <a:endParaRPr lang="en-US" sz="2050" dirty="0"/>
          </a:p>
        </p:txBody>
      </p:sp>
      <p:sp>
        <p:nvSpPr>
          <p:cNvPr id="9" name="Text 7"/>
          <p:cNvSpPr/>
          <p:nvPr/>
        </p:nvSpPr>
        <p:spPr>
          <a:xfrm>
            <a:off x="7607975" y="3997762"/>
            <a:ext cx="6063853" cy="681514"/>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Continuously monitor model performance and retrain with new data for ongoing improvement.</a:t>
            </a:r>
            <a:endParaRPr lang="en-US" sz="1650" dirty="0"/>
          </a:p>
        </p:txBody>
      </p:sp>
      <p:sp>
        <p:nvSpPr>
          <p:cNvPr id="10" name="Shape 8"/>
          <p:cNvSpPr/>
          <p:nvPr/>
        </p:nvSpPr>
        <p:spPr>
          <a:xfrm>
            <a:off x="745569" y="5690830"/>
            <a:ext cx="6489740" cy="213003"/>
          </a:xfrm>
          <a:prstGeom prst="roundRect">
            <a:avLst>
              <a:gd name="adj" fmla="val 42004"/>
            </a:avLst>
          </a:prstGeom>
          <a:solidFill>
            <a:srgbClr val="E1E1EA"/>
          </a:solidFill>
          <a:ln w="7620">
            <a:solidFill>
              <a:srgbClr val="C7C7D0"/>
            </a:solidFill>
            <a:prstDash val="solid"/>
          </a:ln>
        </p:spPr>
      </p:sp>
      <p:sp>
        <p:nvSpPr>
          <p:cNvPr id="11" name="Text 9"/>
          <p:cNvSpPr/>
          <p:nvPr/>
        </p:nvSpPr>
        <p:spPr>
          <a:xfrm>
            <a:off x="958572" y="6116836"/>
            <a:ext cx="2662714" cy="332780"/>
          </a:xfrm>
          <a:prstGeom prst="rect">
            <a:avLst/>
          </a:prstGeom>
          <a:noFill/>
          <a:ln/>
        </p:spPr>
        <p:txBody>
          <a:bodyPr wrap="none" lIns="0" tIns="0" rIns="0" bIns="0" rtlCol="0" anchor="t"/>
          <a:lstStyle/>
          <a:p>
            <a:pPr marL="0" indent="0" algn="l">
              <a:lnSpc>
                <a:spcPts val="2600"/>
              </a:lnSpc>
              <a:buNone/>
            </a:pPr>
            <a:r>
              <a:rPr lang="en-US" sz="2050" dirty="0">
                <a:solidFill>
                  <a:srgbClr val="3C3939"/>
                </a:solidFill>
                <a:latin typeface="Raleway" pitchFamily="34" charset="0"/>
                <a:ea typeface="Raleway" pitchFamily="34" charset="-122"/>
                <a:cs typeface="Raleway" pitchFamily="34" charset="-120"/>
              </a:rPr>
              <a:t>Feature Expansion</a:t>
            </a:r>
            <a:endParaRPr lang="en-US" sz="2050" dirty="0"/>
          </a:p>
        </p:txBody>
      </p:sp>
      <p:sp>
        <p:nvSpPr>
          <p:cNvPr id="12" name="Text 10"/>
          <p:cNvSpPr/>
          <p:nvPr/>
        </p:nvSpPr>
        <p:spPr>
          <a:xfrm>
            <a:off x="958572" y="6577370"/>
            <a:ext cx="6063734" cy="681514"/>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Explore additional data sources (e.g., social media activity, macroeconomic factors) to further enhance predictive accuracy.</a:t>
            </a:r>
            <a:endParaRPr lang="en-US" sz="1650" dirty="0"/>
          </a:p>
        </p:txBody>
      </p:sp>
      <p:sp>
        <p:nvSpPr>
          <p:cNvPr id="13" name="Shape 11"/>
          <p:cNvSpPr/>
          <p:nvPr/>
        </p:nvSpPr>
        <p:spPr>
          <a:xfrm>
            <a:off x="7394972" y="5371386"/>
            <a:ext cx="6489859" cy="213003"/>
          </a:xfrm>
          <a:prstGeom prst="roundRect">
            <a:avLst>
              <a:gd name="adj" fmla="val 42004"/>
            </a:avLst>
          </a:prstGeom>
          <a:solidFill>
            <a:srgbClr val="E1E1EA"/>
          </a:solidFill>
          <a:ln w="7620">
            <a:solidFill>
              <a:srgbClr val="C7C7D0"/>
            </a:solidFill>
            <a:prstDash val="solid"/>
          </a:ln>
        </p:spPr>
      </p:sp>
      <p:sp>
        <p:nvSpPr>
          <p:cNvPr id="14" name="Text 12"/>
          <p:cNvSpPr/>
          <p:nvPr/>
        </p:nvSpPr>
        <p:spPr>
          <a:xfrm>
            <a:off x="7607975" y="5797391"/>
            <a:ext cx="2662714" cy="332780"/>
          </a:xfrm>
          <a:prstGeom prst="rect">
            <a:avLst/>
          </a:prstGeom>
          <a:noFill/>
          <a:ln/>
        </p:spPr>
        <p:txBody>
          <a:bodyPr wrap="none" lIns="0" tIns="0" rIns="0" bIns="0" rtlCol="0" anchor="t"/>
          <a:lstStyle/>
          <a:p>
            <a:pPr marL="0" indent="0" algn="l">
              <a:lnSpc>
                <a:spcPts val="2600"/>
              </a:lnSpc>
              <a:buNone/>
            </a:pPr>
            <a:r>
              <a:rPr lang="en-US" sz="2050" dirty="0">
                <a:solidFill>
                  <a:srgbClr val="3C3939"/>
                </a:solidFill>
                <a:latin typeface="Raleway" pitchFamily="34" charset="0"/>
                <a:ea typeface="Raleway" pitchFamily="34" charset="-122"/>
                <a:cs typeface="Raleway" pitchFamily="34" charset="-120"/>
              </a:rPr>
              <a:t>Scalability</a:t>
            </a:r>
            <a:endParaRPr lang="en-US" sz="2050" dirty="0"/>
          </a:p>
        </p:txBody>
      </p:sp>
      <p:sp>
        <p:nvSpPr>
          <p:cNvPr id="15" name="Text 13"/>
          <p:cNvSpPr/>
          <p:nvPr/>
        </p:nvSpPr>
        <p:spPr>
          <a:xfrm>
            <a:off x="7607975" y="6257925"/>
            <a:ext cx="6063853" cy="681514"/>
          </a:xfrm>
          <a:prstGeom prst="rect">
            <a:avLst/>
          </a:prstGeom>
          <a:noFill/>
          <a:ln/>
        </p:spPr>
        <p:txBody>
          <a:bodyPr wrap="square" lIns="0" tIns="0" rIns="0" bIns="0" rtlCol="0" anchor="t"/>
          <a:lstStyle/>
          <a:p>
            <a:pPr marL="0" indent="0" algn="l">
              <a:lnSpc>
                <a:spcPts val="2650"/>
              </a:lnSpc>
              <a:buNone/>
            </a:pPr>
            <a:r>
              <a:rPr lang="en-US" sz="1650" dirty="0">
                <a:solidFill>
                  <a:srgbClr val="3C3939"/>
                </a:solidFill>
                <a:latin typeface="Roboto" pitchFamily="34" charset="0"/>
                <a:ea typeface="Roboto" pitchFamily="34" charset="-122"/>
                <a:cs typeface="Roboto" pitchFamily="34" charset="-120"/>
              </a:rPr>
              <a:t>Ensure the solution scales to accommodate growing lead volumes and evolving business needs.</a:t>
            </a:r>
            <a:endParaRPr lang="en-US" sz="1650" dirty="0"/>
          </a:p>
        </p:txBody>
      </p:sp>
      <p:pic>
        <p:nvPicPr>
          <p:cNvPr id="16" name="Picture 15">
            <a:extLst>
              <a:ext uri="{FF2B5EF4-FFF2-40B4-BE49-F238E27FC236}">
                <a16:creationId xmlns:a16="http://schemas.microsoft.com/office/drawing/2014/main" id="{C1570977-9539-42FA-B0FF-64BFD5163CFD}"/>
              </a:ext>
            </a:extLst>
          </p:cNvPr>
          <p:cNvPicPr>
            <a:picLocks noChangeAspect="1"/>
          </p:cNvPicPr>
          <p:nvPr/>
        </p:nvPicPr>
        <p:blipFill>
          <a:blip r:embed="rId3"/>
          <a:stretch>
            <a:fillRect/>
          </a:stretch>
        </p:blipFill>
        <p:spPr>
          <a:xfrm>
            <a:off x="11214502" y="7562757"/>
            <a:ext cx="3334215" cy="6668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8E36FEA-5804-48C2-ABE2-5AD93FAD7798}"/>
              </a:ext>
            </a:extLst>
          </p:cNvPr>
          <p:cNvSpPr/>
          <p:nvPr/>
        </p:nvSpPr>
        <p:spPr>
          <a:xfrm>
            <a:off x="271347" y="89654"/>
            <a:ext cx="14734438" cy="369332"/>
          </a:xfrm>
          <a:prstGeom prst="rect">
            <a:avLst/>
          </a:prstGeom>
        </p:spPr>
        <p:txBody>
          <a:bodyPr wrap="square">
            <a:spAutoFit/>
          </a:bodyPr>
          <a:lstStyle/>
          <a:p>
            <a:r>
              <a:rPr lang="en-US" dirty="0"/>
              <a:t>🔍 Business Insights for Lead Conversion Optimization</a:t>
            </a:r>
            <a:endParaRPr lang="en-IN" dirty="0"/>
          </a:p>
        </p:txBody>
      </p:sp>
      <p:sp>
        <p:nvSpPr>
          <p:cNvPr id="27" name="Rectangle 26">
            <a:extLst>
              <a:ext uri="{FF2B5EF4-FFF2-40B4-BE49-F238E27FC236}">
                <a16:creationId xmlns:a16="http://schemas.microsoft.com/office/drawing/2014/main" id="{47E9EFA6-2059-4484-9CEF-37C1ED65EA9A}"/>
              </a:ext>
            </a:extLst>
          </p:cNvPr>
          <p:cNvSpPr/>
          <p:nvPr/>
        </p:nvSpPr>
        <p:spPr>
          <a:xfrm>
            <a:off x="271346" y="581063"/>
            <a:ext cx="14551559" cy="923330"/>
          </a:xfrm>
          <a:prstGeom prst="rect">
            <a:avLst/>
          </a:prstGeom>
        </p:spPr>
        <p:txBody>
          <a:bodyPr wrap="square">
            <a:spAutoFit/>
          </a:bodyPr>
          <a:lstStyle/>
          <a:p>
            <a:r>
              <a:rPr lang="en-US" dirty="0"/>
              <a:t>1. 🎯 Lead Quality Drives Conversion51.59% of data for Lead Quality is missing — a major gap in understanding which leads are </a:t>
            </a:r>
            <a:r>
              <a:rPr lang="en-US" dirty="0" err="1"/>
              <a:t>promising.Business</a:t>
            </a:r>
            <a:r>
              <a:rPr lang="en-US" dirty="0"/>
              <a:t> Insight: Invest in improving the lead scoring process. Leads with missing quality scores may be less nurtured or misclassified, which can </a:t>
            </a:r>
            <a:r>
              <a:rPr lang="en-US" dirty="0" err="1"/>
              <a:t>hurtconversion</a:t>
            </a:r>
            <a:r>
              <a:rPr lang="en-US" dirty="0"/>
              <a:t>. ✅ Action: Implement automated scoring based on behavioral signals (e.g., visits, activities) and ensure sales reps consistently label leads.</a:t>
            </a:r>
            <a:endParaRPr lang="en-IN" dirty="0"/>
          </a:p>
        </p:txBody>
      </p:sp>
      <p:sp>
        <p:nvSpPr>
          <p:cNvPr id="29" name="Rectangle 28">
            <a:extLst>
              <a:ext uri="{FF2B5EF4-FFF2-40B4-BE49-F238E27FC236}">
                <a16:creationId xmlns:a16="http://schemas.microsoft.com/office/drawing/2014/main" id="{BE3D6601-BB1C-45F1-A144-B6F29B63227B}"/>
              </a:ext>
            </a:extLst>
          </p:cNvPr>
          <p:cNvSpPr/>
          <p:nvPr/>
        </p:nvSpPr>
        <p:spPr>
          <a:xfrm>
            <a:off x="327258" y="1626470"/>
            <a:ext cx="14303141" cy="1200329"/>
          </a:xfrm>
          <a:prstGeom prst="rect">
            <a:avLst/>
          </a:prstGeom>
        </p:spPr>
        <p:txBody>
          <a:bodyPr wrap="square">
            <a:spAutoFit/>
          </a:bodyPr>
          <a:lstStyle/>
          <a:p>
            <a:r>
              <a:rPr lang="en-US" dirty="0"/>
              <a:t>2. 🧠 </a:t>
            </a:r>
            <a:r>
              <a:rPr lang="en-US" dirty="0" err="1"/>
              <a:t>Asymmetrique</a:t>
            </a:r>
            <a:r>
              <a:rPr lang="en-US" dirty="0"/>
              <a:t> Features Missing ≈ 45%Fields like </a:t>
            </a:r>
            <a:r>
              <a:rPr lang="en-US" dirty="0" err="1"/>
              <a:t>Asymmetrique</a:t>
            </a:r>
            <a:r>
              <a:rPr lang="en-US" dirty="0"/>
              <a:t> Activity/Profile Index/Score all have ~45% missing values, which indicates poor tracking of lead engagement </a:t>
            </a:r>
            <a:r>
              <a:rPr lang="en-US" dirty="0" err="1"/>
              <a:t>behavior.Business</a:t>
            </a:r>
            <a:r>
              <a:rPr lang="en-US" dirty="0"/>
              <a:t> Insight: These metrics are likely system-generated scores of user behavior. Missing values may imply cold leads or incomplete tracking.</a:t>
            </a:r>
          </a:p>
          <a:p>
            <a:r>
              <a:rPr lang="en-US" dirty="0"/>
              <a:t>✅ Action: Strengthen integration between marketing tools and CRM to auto-capture user interaction for every touchpoint.</a:t>
            </a:r>
            <a:endParaRPr lang="en-IN" dirty="0"/>
          </a:p>
        </p:txBody>
      </p:sp>
      <p:sp>
        <p:nvSpPr>
          <p:cNvPr id="31" name="Rectangle 30">
            <a:extLst>
              <a:ext uri="{FF2B5EF4-FFF2-40B4-BE49-F238E27FC236}">
                <a16:creationId xmlns:a16="http://schemas.microsoft.com/office/drawing/2014/main" id="{58FFD445-0D36-4075-90E5-9DEE6B8A7871}"/>
              </a:ext>
            </a:extLst>
          </p:cNvPr>
          <p:cNvSpPr/>
          <p:nvPr/>
        </p:nvSpPr>
        <p:spPr>
          <a:xfrm>
            <a:off x="271347" y="2826799"/>
            <a:ext cx="14272426" cy="923330"/>
          </a:xfrm>
          <a:prstGeom prst="rect">
            <a:avLst/>
          </a:prstGeom>
        </p:spPr>
        <p:txBody>
          <a:bodyPr wrap="square">
            <a:spAutoFit/>
          </a:bodyPr>
          <a:lstStyle/>
          <a:p>
            <a:r>
              <a:rPr lang="en-US" dirty="0"/>
              <a:t>3. 🏷️ High Missing Rate in ‘Tags’ (36%)Tags reflect lead-specific statuses or sales team notes (e.g., “Will revert after reading the email”).Business Insight: Missing tags signal inconsistent follow-ups or lack of sales notes — a gap in personalization.</a:t>
            </a:r>
          </a:p>
          <a:p>
            <a:r>
              <a:rPr lang="en-US" dirty="0"/>
              <a:t>✅ Action: Enforce mandatory tagging during each lead interaction to enable contextual re-engagement and better funnel segmentation.</a:t>
            </a:r>
            <a:endParaRPr lang="en-IN" dirty="0"/>
          </a:p>
        </p:txBody>
      </p:sp>
      <p:sp>
        <p:nvSpPr>
          <p:cNvPr id="33" name="Rectangle 32">
            <a:extLst>
              <a:ext uri="{FF2B5EF4-FFF2-40B4-BE49-F238E27FC236}">
                <a16:creationId xmlns:a16="http://schemas.microsoft.com/office/drawing/2014/main" id="{D4ABDC5A-F076-4095-91D5-9445A4877DE4}"/>
              </a:ext>
            </a:extLst>
          </p:cNvPr>
          <p:cNvSpPr/>
          <p:nvPr/>
        </p:nvSpPr>
        <p:spPr>
          <a:xfrm>
            <a:off x="271347" y="3750129"/>
            <a:ext cx="14272426" cy="1200329"/>
          </a:xfrm>
          <a:prstGeom prst="rect">
            <a:avLst/>
          </a:prstGeom>
        </p:spPr>
        <p:txBody>
          <a:bodyPr wrap="square">
            <a:spAutoFit/>
          </a:bodyPr>
          <a:lstStyle/>
          <a:p>
            <a:r>
              <a:rPr lang="en-US" dirty="0"/>
              <a:t>4. 👤 User Personalization Fields Missing (15-30%)Fields </a:t>
            </a:r>
            <a:r>
              <a:rPr lang="en-US" dirty="0" err="1"/>
              <a:t>like:Lead</a:t>
            </a:r>
            <a:r>
              <a:rPr lang="en-US" dirty="0"/>
              <a:t> Profile (29.32%)What matters most... (29.32%)Occupation (29.11%)Country, City, Specialization, How did you hear...Business Insight: These are crucial for targeted marketing and personalized course recommendations. Missing values reduce the effectiveness of segmentation and campaign design.</a:t>
            </a:r>
          </a:p>
          <a:p>
            <a:r>
              <a:rPr lang="en-US" dirty="0"/>
              <a:t>✅ Action: Make these fields mandatory on forms or progressively collect this info during nurturing workflows.</a:t>
            </a:r>
            <a:endParaRPr lang="en-IN" dirty="0"/>
          </a:p>
        </p:txBody>
      </p:sp>
      <p:sp>
        <p:nvSpPr>
          <p:cNvPr id="37" name="Rectangle 36">
            <a:extLst>
              <a:ext uri="{FF2B5EF4-FFF2-40B4-BE49-F238E27FC236}">
                <a16:creationId xmlns:a16="http://schemas.microsoft.com/office/drawing/2014/main" id="{1402F937-E687-4F00-AE36-C56289EB5F50}"/>
              </a:ext>
            </a:extLst>
          </p:cNvPr>
          <p:cNvSpPr/>
          <p:nvPr/>
        </p:nvSpPr>
        <p:spPr>
          <a:xfrm>
            <a:off x="271346" y="4950458"/>
            <a:ext cx="14272425" cy="2800767"/>
          </a:xfrm>
          <a:prstGeom prst="rect">
            <a:avLst/>
          </a:prstGeom>
        </p:spPr>
        <p:txBody>
          <a:bodyPr wrap="square">
            <a:spAutoFit/>
          </a:bodyPr>
          <a:lstStyle/>
          <a:p>
            <a:r>
              <a:rPr lang="en-US" sz="1600" b="1" dirty="0"/>
              <a:t>🚀 Recommended Improvements:</a:t>
            </a:r>
          </a:p>
          <a:p>
            <a:r>
              <a:rPr lang="en-US" sz="1600" b="1" dirty="0"/>
              <a:t>Improve Data Capture</a:t>
            </a:r>
            <a:r>
              <a:rPr lang="en-US" sz="1600" dirty="0"/>
              <a:t>:</a:t>
            </a:r>
          </a:p>
          <a:p>
            <a:pPr lvl="1"/>
            <a:r>
              <a:rPr lang="en-US" sz="1600" dirty="0"/>
              <a:t>Make </a:t>
            </a:r>
            <a:r>
              <a:rPr lang="en-US" sz="1600" i="1" dirty="0"/>
              <a:t>Lead Quality</a:t>
            </a:r>
            <a:r>
              <a:rPr lang="en-US" sz="1600" dirty="0"/>
              <a:t>, </a:t>
            </a:r>
            <a:r>
              <a:rPr lang="en-US" sz="1600" i="1" dirty="0"/>
              <a:t>Tags</a:t>
            </a:r>
            <a:r>
              <a:rPr lang="en-US" sz="1600" dirty="0"/>
              <a:t>, and </a:t>
            </a:r>
            <a:r>
              <a:rPr lang="en-US" sz="1600" i="1" dirty="0"/>
              <a:t>Profile Index</a:t>
            </a:r>
            <a:r>
              <a:rPr lang="en-US" sz="1600" dirty="0"/>
              <a:t> mandatory or auto-filled during entry</a:t>
            </a:r>
          </a:p>
          <a:p>
            <a:r>
              <a:rPr lang="en-US" sz="1600" b="1" dirty="0"/>
              <a:t>Simplify Forms</a:t>
            </a:r>
            <a:r>
              <a:rPr lang="en-US" sz="1600" dirty="0"/>
              <a:t>:</a:t>
            </a:r>
          </a:p>
          <a:p>
            <a:pPr lvl="1"/>
            <a:r>
              <a:rPr lang="en-US" sz="1600" dirty="0"/>
              <a:t>Remove rarely used fields (e.g., </a:t>
            </a:r>
            <a:r>
              <a:rPr lang="en-US" sz="1600" i="1" dirty="0"/>
              <a:t>Newspaper</a:t>
            </a:r>
            <a:r>
              <a:rPr lang="en-US" sz="1600" dirty="0"/>
              <a:t>, </a:t>
            </a:r>
            <a:r>
              <a:rPr lang="en-US" sz="1600" i="1" dirty="0"/>
              <a:t>Magazine</a:t>
            </a:r>
            <a:r>
              <a:rPr lang="en-US" sz="1600" dirty="0"/>
              <a:t>) or group them under “Others”</a:t>
            </a:r>
          </a:p>
          <a:p>
            <a:r>
              <a:rPr lang="en-US" sz="1600" b="1" dirty="0"/>
              <a:t>Educate Sales Team</a:t>
            </a:r>
            <a:r>
              <a:rPr lang="en-US" sz="1600" dirty="0"/>
              <a:t>:</a:t>
            </a:r>
          </a:p>
          <a:p>
            <a:pPr lvl="1"/>
            <a:r>
              <a:rPr lang="en-US" sz="1600" dirty="0"/>
              <a:t>Emphasize the importance of filling key lead fields</a:t>
            </a:r>
          </a:p>
          <a:p>
            <a:r>
              <a:rPr lang="en-US" sz="1600" b="1" dirty="0"/>
              <a:t>Track Source Reliability</a:t>
            </a:r>
            <a:r>
              <a:rPr lang="en-US" sz="1600" dirty="0"/>
              <a:t>:</a:t>
            </a:r>
          </a:p>
          <a:p>
            <a:pPr lvl="1"/>
            <a:r>
              <a:rPr lang="en-US" sz="1600" dirty="0"/>
              <a:t>Some sources (e.g., </a:t>
            </a:r>
            <a:r>
              <a:rPr lang="en-US" sz="1600" i="1" dirty="0"/>
              <a:t>Search</a:t>
            </a:r>
            <a:r>
              <a:rPr lang="en-US" sz="1600" dirty="0"/>
              <a:t>, </a:t>
            </a:r>
            <a:r>
              <a:rPr lang="en-US" sz="1600" i="1" dirty="0"/>
              <a:t>Forums</a:t>
            </a:r>
            <a:r>
              <a:rPr lang="en-US" sz="1600" dirty="0"/>
              <a:t>) have 100% missing — audit and clean these</a:t>
            </a:r>
          </a:p>
          <a:p>
            <a:r>
              <a:rPr lang="en-US" sz="1600" b="1" dirty="0"/>
              <a:t>Implement Real-time Validation</a:t>
            </a:r>
            <a:r>
              <a:rPr lang="en-US" sz="1600" dirty="0"/>
              <a:t>:</a:t>
            </a:r>
          </a:p>
          <a:p>
            <a:pPr lvl="1"/>
            <a:r>
              <a:rPr lang="en-US" sz="1600" dirty="0"/>
              <a:t>Trigger form alerts for missing critical fields</a:t>
            </a:r>
          </a:p>
        </p:txBody>
      </p:sp>
    </p:spTree>
    <p:extLst>
      <p:ext uri="{BB962C8B-B14F-4D97-AF65-F5344CB8AC3E}">
        <p14:creationId xmlns:p14="http://schemas.microsoft.com/office/powerpoint/2010/main" val="549901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61023" y="489466"/>
            <a:ext cx="4008120" cy="500896"/>
          </a:xfrm>
          <a:prstGeom prst="rect">
            <a:avLst/>
          </a:prstGeom>
          <a:noFill/>
          <a:ln/>
        </p:spPr>
        <p:txBody>
          <a:bodyPr wrap="none" lIns="0" tIns="0" rIns="0" bIns="0" rtlCol="0" anchor="t"/>
          <a:lstStyle/>
          <a:p>
            <a:pPr marL="0" indent="0" algn="l">
              <a:lnSpc>
                <a:spcPts val="3900"/>
              </a:lnSpc>
              <a:buNone/>
            </a:pPr>
            <a:r>
              <a:rPr lang="en-US" sz="3150" dirty="0">
                <a:solidFill>
                  <a:srgbClr val="1B1B27"/>
                </a:solidFill>
                <a:latin typeface="Raleway" pitchFamily="34" charset="0"/>
                <a:ea typeface="Raleway" pitchFamily="34" charset="-122"/>
                <a:cs typeface="Raleway" pitchFamily="34" charset="-120"/>
              </a:rPr>
              <a:t>Presentation Agenda</a:t>
            </a:r>
            <a:endParaRPr lang="en-US" sz="3150" dirty="0"/>
          </a:p>
        </p:txBody>
      </p:sp>
      <p:pic>
        <p:nvPicPr>
          <p:cNvPr id="3" name="Image 0" descr="preencoded.png"/>
          <p:cNvPicPr>
            <a:picLocks noChangeAspect="1"/>
          </p:cNvPicPr>
          <p:nvPr/>
        </p:nvPicPr>
        <p:blipFill>
          <a:blip r:embed="rId3"/>
          <a:stretch>
            <a:fillRect/>
          </a:stretch>
        </p:blipFill>
        <p:spPr>
          <a:xfrm>
            <a:off x="561023" y="1310997"/>
            <a:ext cx="3226713" cy="1994178"/>
          </a:xfrm>
          <a:prstGeom prst="rect">
            <a:avLst/>
          </a:prstGeom>
        </p:spPr>
      </p:pic>
      <p:sp>
        <p:nvSpPr>
          <p:cNvPr id="4" name="Text 1"/>
          <p:cNvSpPr/>
          <p:nvPr/>
        </p:nvSpPr>
        <p:spPr>
          <a:xfrm>
            <a:off x="561023" y="3465433"/>
            <a:ext cx="3160514" cy="250388"/>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Introduction &amp; Problem Statement</a:t>
            </a:r>
            <a:endParaRPr lang="en-US" sz="1550" dirty="0"/>
          </a:p>
        </p:txBody>
      </p:sp>
      <p:sp>
        <p:nvSpPr>
          <p:cNvPr id="5" name="Text 2"/>
          <p:cNvSpPr/>
          <p:nvPr/>
        </p:nvSpPr>
        <p:spPr>
          <a:xfrm>
            <a:off x="561023" y="3811905"/>
            <a:ext cx="3226713" cy="513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Understanding B2B sales challenges and lead conversion inefficiencies.</a:t>
            </a:r>
            <a:endParaRPr lang="en-US" sz="1250" dirty="0"/>
          </a:p>
        </p:txBody>
      </p:sp>
      <p:pic>
        <p:nvPicPr>
          <p:cNvPr id="6" name="Image 1" descr="preencoded.png"/>
          <p:cNvPicPr>
            <a:picLocks noChangeAspect="1"/>
          </p:cNvPicPr>
          <p:nvPr/>
        </p:nvPicPr>
        <p:blipFill>
          <a:blip r:embed="rId4"/>
          <a:stretch>
            <a:fillRect/>
          </a:stretch>
        </p:blipFill>
        <p:spPr>
          <a:xfrm>
            <a:off x="3988118" y="1310997"/>
            <a:ext cx="3226832" cy="1994297"/>
          </a:xfrm>
          <a:prstGeom prst="rect">
            <a:avLst/>
          </a:prstGeom>
        </p:spPr>
      </p:pic>
      <p:sp>
        <p:nvSpPr>
          <p:cNvPr id="7" name="Text 3"/>
          <p:cNvSpPr/>
          <p:nvPr/>
        </p:nvSpPr>
        <p:spPr>
          <a:xfrm>
            <a:off x="3988118" y="3465552"/>
            <a:ext cx="2004060" cy="250388"/>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Project Overview</a:t>
            </a:r>
            <a:endParaRPr lang="en-US" sz="1550" dirty="0"/>
          </a:p>
        </p:txBody>
      </p:sp>
      <p:sp>
        <p:nvSpPr>
          <p:cNvPr id="8" name="Text 4"/>
          <p:cNvSpPr/>
          <p:nvPr/>
        </p:nvSpPr>
        <p:spPr>
          <a:xfrm>
            <a:off x="3988118" y="3812024"/>
            <a:ext cx="3226832" cy="513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Objective, scope, and methodology of our predictive lead conversion model.</a:t>
            </a:r>
            <a:endParaRPr lang="en-US" sz="1250" dirty="0"/>
          </a:p>
        </p:txBody>
      </p:sp>
      <p:pic>
        <p:nvPicPr>
          <p:cNvPr id="9" name="Image 2" descr="preencoded.png"/>
          <p:cNvPicPr>
            <a:picLocks noChangeAspect="1"/>
          </p:cNvPicPr>
          <p:nvPr/>
        </p:nvPicPr>
        <p:blipFill>
          <a:blip r:embed="rId5"/>
          <a:stretch>
            <a:fillRect/>
          </a:stretch>
        </p:blipFill>
        <p:spPr>
          <a:xfrm>
            <a:off x="7415332" y="1310997"/>
            <a:ext cx="3226832" cy="1994297"/>
          </a:xfrm>
          <a:prstGeom prst="rect">
            <a:avLst/>
          </a:prstGeom>
        </p:spPr>
      </p:pic>
      <p:sp>
        <p:nvSpPr>
          <p:cNvPr id="10" name="Text 5"/>
          <p:cNvSpPr/>
          <p:nvPr/>
        </p:nvSpPr>
        <p:spPr>
          <a:xfrm>
            <a:off x="7415332" y="3465552"/>
            <a:ext cx="2004060" cy="250388"/>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Data Insights</a:t>
            </a:r>
            <a:endParaRPr lang="en-US" sz="1550" dirty="0"/>
          </a:p>
        </p:txBody>
      </p:sp>
      <p:sp>
        <p:nvSpPr>
          <p:cNvPr id="11" name="Text 6"/>
          <p:cNvSpPr/>
          <p:nvPr/>
        </p:nvSpPr>
        <p:spPr>
          <a:xfrm>
            <a:off x="7415332" y="3812024"/>
            <a:ext cx="3226832" cy="513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Exploration, preprocessing, and feature engineering of the X Education dataset.</a:t>
            </a:r>
            <a:endParaRPr lang="en-US" sz="1250" dirty="0"/>
          </a:p>
        </p:txBody>
      </p:sp>
      <p:pic>
        <p:nvPicPr>
          <p:cNvPr id="12" name="Image 3" descr="preencoded.png"/>
          <p:cNvPicPr>
            <a:picLocks noChangeAspect="1"/>
          </p:cNvPicPr>
          <p:nvPr/>
        </p:nvPicPr>
        <p:blipFill>
          <a:blip r:embed="rId6"/>
          <a:stretch>
            <a:fillRect/>
          </a:stretch>
        </p:blipFill>
        <p:spPr>
          <a:xfrm>
            <a:off x="10842546" y="1310997"/>
            <a:ext cx="3226832" cy="1994297"/>
          </a:xfrm>
          <a:prstGeom prst="rect">
            <a:avLst/>
          </a:prstGeom>
        </p:spPr>
      </p:pic>
      <p:sp>
        <p:nvSpPr>
          <p:cNvPr id="13" name="Text 7"/>
          <p:cNvSpPr/>
          <p:nvPr/>
        </p:nvSpPr>
        <p:spPr>
          <a:xfrm>
            <a:off x="10842546" y="3465552"/>
            <a:ext cx="3092410" cy="250388"/>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Model Development &amp; Evaluation</a:t>
            </a:r>
            <a:endParaRPr lang="en-US" sz="1550" dirty="0"/>
          </a:p>
        </p:txBody>
      </p:sp>
      <p:sp>
        <p:nvSpPr>
          <p:cNvPr id="14" name="Text 8"/>
          <p:cNvSpPr/>
          <p:nvPr/>
        </p:nvSpPr>
        <p:spPr>
          <a:xfrm>
            <a:off x="10842546" y="3812024"/>
            <a:ext cx="3226832" cy="513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Building, training, and assessing the performance of our machine learning model.</a:t>
            </a:r>
            <a:endParaRPr lang="en-US" sz="1250" dirty="0"/>
          </a:p>
        </p:txBody>
      </p:sp>
      <p:pic>
        <p:nvPicPr>
          <p:cNvPr id="15" name="Image 4" descr="preencoded.png"/>
          <p:cNvPicPr>
            <a:picLocks noChangeAspect="1"/>
          </p:cNvPicPr>
          <p:nvPr/>
        </p:nvPicPr>
        <p:blipFill>
          <a:blip r:embed="rId7"/>
          <a:stretch>
            <a:fillRect/>
          </a:stretch>
        </p:blipFill>
        <p:spPr>
          <a:xfrm>
            <a:off x="561023" y="4725948"/>
            <a:ext cx="3226713" cy="1994178"/>
          </a:xfrm>
          <a:prstGeom prst="rect">
            <a:avLst/>
          </a:prstGeom>
        </p:spPr>
      </p:pic>
      <p:sp>
        <p:nvSpPr>
          <p:cNvPr id="16" name="Text 9"/>
          <p:cNvSpPr/>
          <p:nvPr/>
        </p:nvSpPr>
        <p:spPr>
          <a:xfrm>
            <a:off x="561023" y="6880384"/>
            <a:ext cx="2278618" cy="250388"/>
          </a:xfrm>
          <a:prstGeom prst="rect">
            <a:avLst/>
          </a:prstGeom>
          <a:noFill/>
          <a:ln/>
        </p:spPr>
        <p:txBody>
          <a:bodyPr wrap="none" lIns="0" tIns="0" rIns="0" bIns="0" rtlCol="0" anchor="t"/>
          <a:lstStyle/>
          <a:p>
            <a:pPr marL="0" indent="0" algn="l">
              <a:lnSpc>
                <a:spcPts val="1950"/>
              </a:lnSpc>
              <a:buNone/>
            </a:pPr>
            <a:r>
              <a:rPr lang="en-US" sz="1550" dirty="0">
                <a:solidFill>
                  <a:srgbClr val="3C3939"/>
                </a:solidFill>
                <a:latin typeface="Raleway" pitchFamily="34" charset="0"/>
                <a:ea typeface="Raleway" pitchFamily="34" charset="-122"/>
                <a:cs typeface="Raleway" pitchFamily="34" charset="-120"/>
              </a:rPr>
              <a:t>Conclusion &amp; Next Steps</a:t>
            </a:r>
            <a:endParaRPr lang="en-US" sz="1550" dirty="0"/>
          </a:p>
        </p:txBody>
      </p:sp>
      <p:sp>
        <p:nvSpPr>
          <p:cNvPr id="17" name="Text 10"/>
          <p:cNvSpPr/>
          <p:nvPr/>
        </p:nvSpPr>
        <p:spPr>
          <a:xfrm>
            <a:off x="561023" y="7226856"/>
            <a:ext cx="3226713" cy="513159"/>
          </a:xfrm>
          <a:prstGeom prst="rect">
            <a:avLst/>
          </a:prstGeom>
          <a:noFill/>
          <a:ln/>
        </p:spPr>
        <p:txBody>
          <a:bodyPr wrap="square" lIns="0" tIns="0" rIns="0" bIns="0" rtlCol="0" anchor="t"/>
          <a:lstStyle/>
          <a:p>
            <a:pPr marL="0" indent="0" algn="l">
              <a:lnSpc>
                <a:spcPts val="2000"/>
              </a:lnSpc>
              <a:buNone/>
            </a:pPr>
            <a:r>
              <a:rPr lang="en-US" sz="1250" dirty="0">
                <a:solidFill>
                  <a:srgbClr val="3C3939"/>
                </a:solidFill>
                <a:latin typeface="Roboto" pitchFamily="34" charset="0"/>
                <a:ea typeface="Roboto" pitchFamily="34" charset="-122"/>
                <a:cs typeface="Roboto" pitchFamily="34" charset="-120"/>
              </a:rPr>
              <a:t>Key takeaways and actionable recommendations for future implementation.</a:t>
            </a:r>
            <a:endParaRPr lang="en-US" sz="1250" dirty="0"/>
          </a:p>
        </p:txBody>
      </p:sp>
      <p:pic>
        <p:nvPicPr>
          <p:cNvPr id="18" name="Picture 17">
            <a:extLst>
              <a:ext uri="{FF2B5EF4-FFF2-40B4-BE49-F238E27FC236}">
                <a16:creationId xmlns:a16="http://schemas.microsoft.com/office/drawing/2014/main" id="{7AC65C8F-746F-4490-9114-607FD31ADEF4}"/>
              </a:ext>
            </a:extLst>
          </p:cNvPr>
          <p:cNvPicPr>
            <a:picLocks noChangeAspect="1"/>
          </p:cNvPicPr>
          <p:nvPr/>
        </p:nvPicPr>
        <p:blipFill>
          <a:blip r:embed="rId8"/>
          <a:stretch>
            <a:fillRect/>
          </a:stretch>
        </p:blipFill>
        <p:spPr>
          <a:xfrm>
            <a:off x="11296185" y="7533679"/>
            <a:ext cx="3334215" cy="6668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79665"/>
            <a:ext cx="11085552"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Addressing Lead Conversion Inefficiencies</a:t>
            </a:r>
            <a:endParaRPr lang="en-US" sz="4450" dirty="0"/>
          </a:p>
        </p:txBody>
      </p:sp>
      <p:sp>
        <p:nvSpPr>
          <p:cNvPr id="3" name="Text 1"/>
          <p:cNvSpPr/>
          <p:nvPr/>
        </p:nvSpPr>
        <p:spPr>
          <a:xfrm>
            <a:off x="793670" y="98844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In the competitive B2B landscape, significant investments are made in lead generation, yet a substantial portion of these leads fail to convert. This leads to inefficient resource allocation and suboptimal ROI. The core challenge is the absence of intelligent systems capable of identifying high-potential leads from past data and behavioural indicators.</a:t>
            </a:r>
            <a:endParaRPr lang="en-US" sz="1750" dirty="0"/>
          </a:p>
        </p:txBody>
      </p:sp>
      <p:sp>
        <p:nvSpPr>
          <p:cNvPr id="4" name="Shape 2"/>
          <p:cNvSpPr/>
          <p:nvPr/>
        </p:nvSpPr>
        <p:spPr>
          <a:xfrm>
            <a:off x="763310" y="2213241"/>
            <a:ext cx="4196358" cy="2169325"/>
          </a:xfrm>
          <a:prstGeom prst="roundRect">
            <a:avLst>
              <a:gd name="adj" fmla="val 3892"/>
            </a:avLst>
          </a:prstGeom>
          <a:noFill/>
          <a:ln w="30480">
            <a:solidFill>
              <a:srgbClr val="C7C7D0"/>
            </a:solidFill>
            <a:prstDash val="solid"/>
          </a:ln>
        </p:spPr>
      </p:sp>
      <p:sp>
        <p:nvSpPr>
          <p:cNvPr id="5" name="Text 3"/>
          <p:cNvSpPr/>
          <p:nvPr/>
        </p:nvSpPr>
        <p:spPr>
          <a:xfrm>
            <a:off x="1051084" y="2307431"/>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High Investment, Low Return</a:t>
            </a:r>
            <a:endParaRPr lang="en-US" sz="2200" dirty="0"/>
          </a:p>
        </p:txBody>
      </p:sp>
      <p:sp>
        <p:nvSpPr>
          <p:cNvPr id="6" name="Text 4"/>
          <p:cNvSpPr/>
          <p:nvPr/>
        </p:nvSpPr>
        <p:spPr>
          <a:xfrm>
            <a:off x="1051084" y="3114585"/>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Current lead generation efforts often result in poor conversion rates despite high investment.</a:t>
            </a:r>
            <a:endParaRPr lang="en-US" sz="1750" dirty="0"/>
          </a:p>
        </p:txBody>
      </p:sp>
      <p:sp>
        <p:nvSpPr>
          <p:cNvPr id="7" name="Shape 5"/>
          <p:cNvSpPr/>
          <p:nvPr/>
        </p:nvSpPr>
        <p:spPr>
          <a:xfrm>
            <a:off x="5186481" y="2201811"/>
            <a:ext cx="4196358" cy="2180755"/>
          </a:xfrm>
          <a:prstGeom prst="roundRect">
            <a:avLst>
              <a:gd name="adj" fmla="val 3892"/>
            </a:avLst>
          </a:prstGeom>
          <a:noFill/>
          <a:ln w="30480">
            <a:solidFill>
              <a:srgbClr val="C7C7D0"/>
            </a:solidFill>
            <a:prstDash val="solid"/>
          </a:ln>
        </p:spPr>
      </p:sp>
      <p:sp>
        <p:nvSpPr>
          <p:cNvPr id="8" name="Text 6"/>
          <p:cNvSpPr/>
          <p:nvPr/>
        </p:nvSpPr>
        <p:spPr>
          <a:xfrm>
            <a:off x="5443775" y="2318861"/>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Inefficient Resource Utilisation</a:t>
            </a:r>
            <a:endParaRPr lang="en-US" sz="2200" dirty="0"/>
          </a:p>
        </p:txBody>
      </p:sp>
      <p:sp>
        <p:nvSpPr>
          <p:cNvPr id="9" name="Text 7"/>
          <p:cNvSpPr/>
          <p:nvPr/>
        </p:nvSpPr>
        <p:spPr>
          <a:xfrm>
            <a:off x="5443775" y="300030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Sales teams waste time and effort pursuing low-potential leads.</a:t>
            </a:r>
            <a:endParaRPr lang="en-US" sz="1750" dirty="0"/>
          </a:p>
        </p:txBody>
      </p:sp>
      <p:sp>
        <p:nvSpPr>
          <p:cNvPr id="10" name="Shape 8"/>
          <p:cNvSpPr/>
          <p:nvPr/>
        </p:nvSpPr>
        <p:spPr>
          <a:xfrm>
            <a:off x="9609652" y="2165640"/>
            <a:ext cx="4196358" cy="2216926"/>
          </a:xfrm>
          <a:prstGeom prst="roundRect">
            <a:avLst>
              <a:gd name="adj" fmla="val 3892"/>
            </a:avLst>
          </a:prstGeom>
          <a:noFill/>
          <a:ln w="30480">
            <a:solidFill>
              <a:srgbClr val="C7C7D0"/>
            </a:solidFill>
            <a:prstDash val="solid"/>
          </a:ln>
        </p:spPr>
      </p:sp>
      <p:sp>
        <p:nvSpPr>
          <p:cNvPr id="11" name="Text 9"/>
          <p:cNvSpPr/>
          <p:nvPr/>
        </p:nvSpPr>
        <p:spPr>
          <a:xfrm>
            <a:off x="9897427" y="2318861"/>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Lack of Intelligent Prioritisation</a:t>
            </a:r>
            <a:endParaRPr lang="en-US" sz="2200" dirty="0"/>
          </a:p>
        </p:txBody>
      </p:sp>
      <p:sp>
        <p:nvSpPr>
          <p:cNvPr id="12" name="Text 10"/>
          <p:cNvSpPr/>
          <p:nvPr/>
        </p:nvSpPr>
        <p:spPr>
          <a:xfrm>
            <a:off x="9866945" y="3027521"/>
            <a:ext cx="371225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Absence of systems to effectively identify and rank leads based on their conversion probability.</a:t>
            </a:r>
            <a:endParaRPr lang="en-US" sz="1750" dirty="0"/>
          </a:p>
        </p:txBody>
      </p:sp>
      <p:pic>
        <p:nvPicPr>
          <p:cNvPr id="13" name="Picture 12">
            <a:extLst>
              <a:ext uri="{FF2B5EF4-FFF2-40B4-BE49-F238E27FC236}">
                <a16:creationId xmlns:a16="http://schemas.microsoft.com/office/drawing/2014/main" id="{98861AED-70AB-4BDF-AEBC-C65FBD1F43C4}"/>
              </a:ext>
            </a:extLst>
          </p:cNvPr>
          <p:cNvPicPr>
            <a:picLocks noChangeAspect="1"/>
          </p:cNvPicPr>
          <p:nvPr/>
        </p:nvPicPr>
        <p:blipFill>
          <a:blip r:embed="rId3"/>
          <a:stretch>
            <a:fillRect/>
          </a:stretch>
        </p:blipFill>
        <p:spPr>
          <a:xfrm>
            <a:off x="11296185" y="7511798"/>
            <a:ext cx="3334215" cy="666843"/>
          </a:xfrm>
          <a:prstGeom prst="rect">
            <a:avLst/>
          </a:prstGeom>
        </p:spPr>
      </p:pic>
      <p:sp>
        <p:nvSpPr>
          <p:cNvPr id="14" name="Text 0">
            <a:extLst>
              <a:ext uri="{FF2B5EF4-FFF2-40B4-BE49-F238E27FC236}">
                <a16:creationId xmlns:a16="http://schemas.microsoft.com/office/drawing/2014/main" id="{FB1A4DCD-E8BC-4045-9381-7E4F977420CE}"/>
              </a:ext>
            </a:extLst>
          </p:cNvPr>
          <p:cNvSpPr/>
          <p:nvPr/>
        </p:nvSpPr>
        <p:spPr>
          <a:xfrm>
            <a:off x="793790" y="4551253"/>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Project Objective: Predictive Lead Conversion Model</a:t>
            </a:r>
          </a:p>
          <a:p>
            <a:pPr marL="0" indent="0" algn="l">
              <a:lnSpc>
                <a:spcPts val="5550"/>
              </a:lnSpc>
              <a:buNone/>
            </a:pPr>
            <a:endParaRPr lang="en-US" sz="4450" dirty="0"/>
          </a:p>
        </p:txBody>
      </p:sp>
      <p:sp>
        <p:nvSpPr>
          <p:cNvPr id="21" name="Rectangle 20">
            <a:extLst>
              <a:ext uri="{FF2B5EF4-FFF2-40B4-BE49-F238E27FC236}">
                <a16:creationId xmlns:a16="http://schemas.microsoft.com/office/drawing/2014/main" id="{5AE1EDAA-9880-4A25-BD4D-11C642B56675}"/>
              </a:ext>
            </a:extLst>
          </p:cNvPr>
          <p:cNvSpPr/>
          <p:nvPr/>
        </p:nvSpPr>
        <p:spPr>
          <a:xfrm>
            <a:off x="668661" y="5933337"/>
            <a:ext cx="13042701" cy="923330"/>
          </a:xfrm>
          <a:prstGeom prst="rect">
            <a:avLst/>
          </a:prstGeom>
        </p:spPr>
        <p:txBody>
          <a:bodyPr wrap="square">
            <a:spAutoFit/>
          </a:bodyPr>
          <a:lstStyle/>
          <a:p>
            <a:r>
              <a:rPr lang="en-US" dirty="0"/>
              <a:t>Our primary objective is to develop a robust machine learning model that accurately predicts the probability of a lead converting into a customer. This model will classify leads into high, medium, and low potential categories, enabling sales teams to strategically </a:t>
            </a:r>
            <a:r>
              <a:rPr lang="en-US" dirty="0" err="1"/>
              <a:t>prioritise</a:t>
            </a:r>
            <a:r>
              <a:rPr lang="en-US" dirty="0"/>
              <a:t> their efforts, significantly improving conversion rates and overall sales effectiveness.</a:t>
            </a:r>
          </a:p>
        </p:txBody>
      </p:sp>
      <p:pic>
        <p:nvPicPr>
          <p:cNvPr id="22" name="Image 0" descr="preencoded.png">
            <a:extLst>
              <a:ext uri="{FF2B5EF4-FFF2-40B4-BE49-F238E27FC236}">
                <a16:creationId xmlns:a16="http://schemas.microsoft.com/office/drawing/2014/main" id="{2FAC0F1C-9786-4910-8C1F-7BB429AE80C2}"/>
              </a:ext>
            </a:extLst>
          </p:cNvPr>
          <p:cNvPicPr>
            <a:picLocks noChangeAspect="1"/>
          </p:cNvPicPr>
          <p:nvPr/>
        </p:nvPicPr>
        <p:blipFill>
          <a:blip r:embed="rId4"/>
          <a:stretch>
            <a:fillRect/>
          </a:stretch>
        </p:blipFill>
        <p:spPr>
          <a:xfrm>
            <a:off x="763310" y="6930589"/>
            <a:ext cx="4347567" cy="588993"/>
          </a:xfrm>
          <a:prstGeom prst="rect">
            <a:avLst/>
          </a:prstGeom>
        </p:spPr>
      </p:pic>
      <p:pic>
        <p:nvPicPr>
          <p:cNvPr id="23" name="Image 1" descr="preencoded.png">
            <a:extLst>
              <a:ext uri="{FF2B5EF4-FFF2-40B4-BE49-F238E27FC236}">
                <a16:creationId xmlns:a16="http://schemas.microsoft.com/office/drawing/2014/main" id="{9C218EBD-A9B4-4CB8-9A48-71D5884F99D1}"/>
              </a:ext>
            </a:extLst>
          </p:cNvPr>
          <p:cNvPicPr>
            <a:picLocks noChangeAspect="1"/>
          </p:cNvPicPr>
          <p:nvPr/>
        </p:nvPicPr>
        <p:blipFill>
          <a:blip r:embed="rId5"/>
          <a:stretch>
            <a:fillRect/>
          </a:stretch>
        </p:blipFill>
        <p:spPr>
          <a:xfrm>
            <a:off x="5428535" y="6930589"/>
            <a:ext cx="4347567" cy="588993"/>
          </a:xfrm>
          <a:prstGeom prst="rect">
            <a:avLst/>
          </a:prstGeom>
        </p:spPr>
      </p:pic>
      <p:pic>
        <p:nvPicPr>
          <p:cNvPr id="24" name="Image 2" descr="preencoded.png">
            <a:extLst>
              <a:ext uri="{FF2B5EF4-FFF2-40B4-BE49-F238E27FC236}">
                <a16:creationId xmlns:a16="http://schemas.microsoft.com/office/drawing/2014/main" id="{A69A43ED-EB46-4E8D-9CE3-296D03077832}"/>
              </a:ext>
            </a:extLst>
          </p:cNvPr>
          <p:cNvPicPr>
            <a:picLocks noChangeAspect="1"/>
          </p:cNvPicPr>
          <p:nvPr/>
        </p:nvPicPr>
        <p:blipFill>
          <a:blip r:embed="rId6"/>
          <a:stretch>
            <a:fillRect/>
          </a:stretch>
        </p:blipFill>
        <p:spPr>
          <a:xfrm>
            <a:off x="10093760" y="6897267"/>
            <a:ext cx="4347567" cy="614531"/>
          </a:xfrm>
          <a:prstGeom prst="rect">
            <a:avLst/>
          </a:prstGeom>
        </p:spPr>
      </p:pic>
      <p:sp>
        <p:nvSpPr>
          <p:cNvPr id="25" name="Rectangle 24">
            <a:extLst>
              <a:ext uri="{FF2B5EF4-FFF2-40B4-BE49-F238E27FC236}">
                <a16:creationId xmlns:a16="http://schemas.microsoft.com/office/drawing/2014/main" id="{3EE38878-0746-4D5E-A508-60C86FCFCA0C}"/>
              </a:ext>
            </a:extLst>
          </p:cNvPr>
          <p:cNvSpPr/>
          <p:nvPr/>
        </p:nvSpPr>
        <p:spPr>
          <a:xfrm>
            <a:off x="1291716" y="7528601"/>
            <a:ext cx="2858475" cy="421334"/>
          </a:xfrm>
          <a:prstGeom prst="rect">
            <a:avLst/>
          </a:prstGeom>
        </p:spPr>
        <p:txBody>
          <a:bodyPr wrap="none">
            <a:spAutoFit/>
          </a:bodyPr>
          <a:lstStyle/>
          <a:p>
            <a:pPr>
              <a:lnSpc>
                <a:spcPts val="2750"/>
              </a:lnSpc>
            </a:pPr>
            <a:r>
              <a:rPr lang="en-US" dirty="0">
                <a:solidFill>
                  <a:srgbClr val="3C3939"/>
                </a:solidFill>
                <a:latin typeface="Raleway" pitchFamily="34" charset="0"/>
                <a:ea typeface="Raleway" pitchFamily="34" charset="-122"/>
                <a:cs typeface="Raleway" pitchFamily="34" charset="-120"/>
              </a:rPr>
              <a:t>Automated Lead Scoring</a:t>
            </a:r>
            <a:endParaRPr lang="en-US" dirty="0"/>
          </a:p>
        </p:txBody>
      </p:sp>
      <p:sp>
        <p:nvSpPr>
          <p:cNvPr id="26" name="Rectangle 25">
            <a:extLst>
              <a:ext uri="{FF2B5EF4-FFF2-40B4-BE49-F238E27FC236}">
                <a16:creationId xmlns:a16="http://schemas.microsoft.com/office/drawing/2014/main" id="{3AB61C82-02A7-429A-9F14-A461A93773C2}"/>
              </a:ext>
            </a:extLst>
          </p:cNvPr>
          <p:cNvSpPr/>
          <p:nvPr/>
        </p:nvSpPr>
        <p:spPr>
          <a:xfrm>
            <a:off x="6069683" y="7458662"/>
            <a:ext cx="3264035" cy="421334"/>
          </a:xfrm>
          <a:prstGeom prst="rect">
            <a:avLst/>
          </a:prstGeom>
        </p:spPr>
        <p:txBody>
          <a:bodyPr wrap="none">
            <a:spAutoFit/>
          </a:bodyPr>
          <a:lstStyle/>
          <a:p>
            <a:pPr>
              <a:lnSpc>
                <a:spcPts val="2750"/>
              </a:lnSpc>
            </a:pPr>
            <a:r>
              <a:rPr lang="en-US" dirty="0">
                <a:solidFill>
                  <a:srgbClr val="3C3939"/>
                </a:solidFill>
                <a:latin typeface="Raleway" pitchFamily="34" charset="0"/>
                <a:ea typeface="Raleway" pitchFamily="34" charset="-122"/>
                <a:cs typeface="Raleway" pitchFamily="34" charset="-120"/>
              </a:rPr>
              <a:t>Enhanced Sales </a:t>
            </a:r>
            <a:r>
              <a:rPr lang="en-US" dirty="0" err="1">
                <a:solidFill>
                  <a:srgbClr val="3C3939"/>
                </a:solidFill>
                <a:latin typeface="Raleway" pitchFamily="34" charset="0"/>
                <a:ea typeface="Raleway" pitchFamily="34" charset="-122"/>
                <a:cs typeface="Raleway" pitchFamily="34" charset="-120"/>
              </a:rPr>
              <a:t>Prioritisation</a:t>
            </a:r>
            <a:endParaRPr lang="en-US" dirty="0"/>
          </a:p>
        </p:txBody>
      </p:sp>
      <p:sp>
        <p:nvSpPr>
          <p:cNvPr id="27" name="Rectangle 26">
            <a:extLst>
              <a:ext uri="{FF2B5EF4-FFF2-40B4-BE49-F238E27FC236}">
                <a16:creationId xmlns:a16="http://schemas.microsoft.com/office/drawing/2014/main" id="{C1ED70F8-6AC3-451F-8351-3E8C8F54F7C3}"/>
              </a:ext>
            </a:extLst>
          </p:cNvPr>
          <p:cNvSpPr/>
          <p:nvPr/>
        </p:nvSpPr>
        <p:spPr>
          <a:xfrm>
            <a:off x="10564347" y="7458662"/>
            <a:ext cx="3147015" cy="421334"/>
          </a:xfrm>
          <a:prstGeom prst="rect">
            <a:avLst/>
          </a:prstGeom>
        </p:spPr>
        <p:txBody>
          <a:bodyPr wrap="none">
            <a:spAutoFit/>
          </a:bodyPr>
          <a:lstStyle/>
          <a:p>
            <a:pPr>
              <a:lnSpc>
                <a:spcPts val="2750"/>
              </a:lnSpc>
            </a:pPr>
            <a:r>
              <a:rPr lang="en-US" dirty="0">
                <a:solidFill>
                  <a:srgbClr val="3C3939"/>
                </a:solidFill>
                <a:latin typeface="Raleway" pitchFamily="34" charset="0"/>
                <a:ea typeface="Raleway" pitchFamily="34" charset="-122"/>
                <a:cs typeface="Raleway" pitchFamily="34" charset="-120"/>
              </a:rPr>
              <a:t>Improved Conversion Rates</a:t>
            </a:r>
            <a:endParaRPr lang="en-US" dirty="0"/>
          </a:p>
        </p:txBody>
      </p:sp>
      <p:sp>
        <p:nvSpPr>
          <p:cNvPr id="28" name="Rectangle 27">
            <a:extLst>
              <a:ext uri="{FF2B5EF4-FFF2-40B4-BE49-F238E27FC236}">
                <a16:creationId xmlns:a16="http://schemas.microsoft.com/office/drawing/2014/main" id="{1C01BB6D-CBC7-4CFA-821D-B7DA8841127F}"/>
              </a:ext>
            </a:extLst>
          </p:cNvPr>
          <p:cNvSpPr/>
          <p:nvPr/>
        </p:nvSpPr>
        <p:spPr>
          <a:xfrm>
            <a:off x="872746" y="7845219"/>
            <a:ext cx="4128053" cy="418128"/>
          </a:xfrm>
          <a:prstGeom prst="rect">
            <a:avLst/>
          </a:prstGeom>
        </p:spPr>
        <p:txBody>
          <a:bodyPr wrap="none">
            <a:spAutoFit/>
          </a:bodyPr>
          <a:lstStyle/>
          <a:p>
            <a:pPr>
              <a:lnSpc>
                <a:spcPts val="2850"/>
              </a:lnSpc>
            </a:pPr>
            <a:r>
              <a:rPr lang="en-US" sz="1400" dirty="0">
                <a:solidFill>
                  <a:srgbClr val="3C3939"/>
                </a:solidFill>
                <a:latin typeface="Roboto" pitchFamily="34" charset="0"/>
                <a:ea typeface="Roboto" pitchFamily="34" charset="-122"/>
                <a:cs typeface="Roboto" pitchFamily="34" charset="-120"/>
              </a:rPr>
              <a:t>Develop a system for dynamic lead classification.</a:t>
            </a:r>
            <a:endParaRPr lang="en-US" sz="1400" dirty="0"/>
          </a:p>
        </p:txBody>
      </p:sp>
      <p:sp>
        <p:nvSpPr>
          <p:cNvPr id="29" name="Rectangle 28">
            <a:extLst>
              <a:ext uri="{FF2B5EF4-FFF2-40B4-BE49-F238E27FC236}">
                <a16:creationId xmlns:a16="http://schemas.microsoft.com/office/drawing/2014/main" id="{60F74A2A-CF52-4E11-ABEE-84CDE1EBAD35}"/>
              </a:ext>
            </a:extLst>
          </p:cNvPr>
          <p:cNvSpPr/>
          <p:nvPr/>
        </p:nvSpPr>
        <p:spPr>
          <a:xfrm>
            <a:off x="5380820" y="7845219"/>
            <a:ext cx="4346062" cy="418128"/>
          </a:xfrm>
          <a:prstGeom prst="rect">
            <a:avLst/>
          </a:prstGeom>
        </p:spPr>
        <p:txBody>
          <a:bodyPr wrap="none">
            <a:spAutoFit/>
          </a:bodyPr>
          <a:lstStyle/>
          <a:p>
            <a:pPr>
              <a:lnSpc>
                <a:spcPts val="2850"/>
              </a:lnSpc>
            </a:pPr>
            <a:r>
              <a:rPr lang="en-US" sz="1400" dirty="0">
                <a:solidFill>
                  <a:srgbClr val="3C3939"/>
                </a:solidFill>
                <a:latin typeface="Roboto" pitchFamily="34" charset="0"/>
                <a:ea typeface="Roboto" pitchFamily="34" charset="-122"/>
                <a:cs typeface="Roboto" pitchFamily="34" charset="-120"/>
              </a:rPr>
              <a:t>Enable sales teams to focus on high-potential leads.</a:t>
            </a:r>
            <a:endParaRPr lang="en-US" sz="1400" dirty="0"/>
          </a:p>
        </p:txBody>
      </p:sp>
      <p:sp>
        <p:nvSpPr>
          <p:cNvPr id="30" name="Rectangle 29">
            <a:extLst>
              <a:ext uri="{FF2B5EF4-FFF2-40B4-BE49-F238E27FC236}">
                <a16:creationId xmlns:a16="http://schemas.microsoft.com/office/drawing/2014/main" id="{CF12B4BB-1E59-4484-A0FA-8DCF9BD3C7DB}"/>
              </a:ext>
            </a:extLst>
          </p:cNvPr>
          <p:cNvSpPr/>
          <p:nvPr/>
        </p:nvSpPr>
        <p:spPr>
          <a:xfrm>
            <a:off x="10093760" y="7837435"/>
            <a:ext cx="4338047" cy="418128"/>
          </a:xfrm>
          <a:prstGeom prst="rect">
            <a:avLst/>
          </a:prstGeom>
        </p:spPr>
        <p:txBody>
          <a:bodyPr wrap="none">
            <a:spAutoFit/>
          </a:bodyPr>
          <a:lstStyle/>
          <a:p>
            <a:pPr>
              <a:lnSpc>
                <a:spcPts val="2850"/>
              </a:lnSpc>
            </a:pPr>
            <a:r>
              <a:rPr lang="en-US" sz="1400" dirty="0">
                <a:solidFill>
                  <a:srgbClr val="3C3939"/>
                </a:solidFill>
                <a:latin typeface="Roboto" pitchFamily="34" charset="0"/>
                <a:ea typeface="Roboto" pitchFamily="34" charset="-122"/>
                <a:cs typeface="Roboto" pitchFamily="34" charset="-120"/>
              </a:rPr>
              <a:t>Increase the efficiency and success of sales efforts.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70742"/>
            <a:ext cx="7845862"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Project Scope &amp; Methodology</a:t>
            </a:r>
            <a:endParaRPr lang="en-US" sz="4450" dirty="0"/>
          </a:p>
        </p:txBody>
      </p:sp>
      <p:sp>
        <p:nvSpPr>
          <p:cNvPr id="3" name="Text 1"/>
          <p:cNvSpPr/>
          <p:nvPr/>
        </p:nvSpPr>
        <p:spPr>
          <a:xfrm>
            <a:off x="793790" y="233314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project encompasses the entire lifecycle of building a predictive model for lead conversion, from data acquisition to model deployment readiness. Our methodology is iterative, focusing on robust data processing, advanced model development, and rigorous evaluation to ensure practical applicability and measurable business impact.</a:t>
            </a:r>
            <a:endParaRPr lang="en-US" sz="1750" dirty="0"/>
          </a:p>
        </p:txBody>
      </p:sp>
      <p:sp>
        <p:nvSpPr>
          <p:cNvPr id="4" name="Text 2"/>
          <p:cNvSpPr/>
          <p:nvPr/>
        </p:nvSpPr>
        <p:spPr>
          <a:xfrm>
            <a:off x="793790" y="39038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Scope</a:t>
            </a:r>
            <a:endParaRPr lang="en-US" sz="2200" dirty="0"/>
          </a:p>
        </p:txBody>
      </p:sp>
      <p:sp>
        <p:nvSpPr>
          <p:cNvPr id="5" name="Text 3"/>
          <p:cNvSpPr/>
          <p:nvPr/>
        </p:nvSpPr>
        <p:spPr>
          <a:xfrm>
            <a:off x="793790" y="44849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Data collection and integration from X Education.</a:t>
            </a:r>
            <a:endParaRPr lang="en-US" sz="1750" dirty="0"/>
          </a:p>
        </p:txBody>
      </p:sp>
      <p:sp>
        <p:nvSpPr>
          <p:cNvPr id="6" name="Text 4"/>
          <p:cNvSpPr/>
          <p:nvPr/>
        </p:nvSpPr>
        <p:spPr>
          <a:xfrm>
            <a:off x="793790" y="49271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Comprehensive data cleaning and feature engineering.</a:t>
            </a:r>
            <a:endParaRPr lang="en-US" sz="1750" dirty="0"/>
          </a:p>
        </p:txBody>
      </p:sp>
      <p:sp>
        <p:nvSpPr>
          <p:cNvPr id="7" name="Text 5"/>
          <p:cNvSpPr/>
          <p:nvPr/>
        </p:nvSpPr>
        <p:spPr>
          <a:xfrm>
            <a:off x="793790" y="536936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Development of machine learning models for lead prediction.</a:t>
            </a:r>
            <a:endParaRPr lang="en-US" sz="1750" dirty="0"/>
          </a:p>
        </p:txBody>
      </p:sp>
      <p:sp>
        <p:nvSpPr>
          <p:cNvPr id="8" name="Text 6"/>
          <p:cNvSpPr/>
          <p:nvPr/>
        </p:nvSpPr>
        <p:spPr>
          <a:xfrm>
            <a:off x="793790" y="61744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Model evaluation and performance analysis.</a:t>
            </a:r>
            <a:endParaRPr lang="en-US" sz="1750" dirty="0"/>
          </a:p>
        </p:txBody>
      </p:sp>
      <p:sp>
        <p:nvSpPr>
          <p:cNvPr id="9" name="Text 7"/>
          <p:cNvSpPr/>
          <p:nvPr/>
        </p:nvSpPr>
        <p:spPr>
          <a:xfrm>
            <a:off x="793790" y="66166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Recommendations for CRM integration.</a:t>
            </a:r>
            <a:endParaRPr lang="en-US" sz="1750" dirty="0"/>
          </a:p>
        </p:txBody>
      </p:sp>
      <p:sp>
        <p:nvSpPr>
          <p:cNvPr id="10" name="Text 8"/>
          <p:cNvSpPr/>
          <p:nvPr/>
        </p:nvSpPr>
        <p:spPr>
          <a:xfrm>
            <a:off x="7599521" y="39038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Methodology</a:t>
            </a:r>
            <a:endParaRPr lang="en-US" sz="2200" dirty="0"/>
          </a:p>
        </p:txBody>
      </p:sp>
      <p:sp>
        <p:nvSpPr>
          <p:cNvPr id="11" name="Text 9"/>
          <p:cNvSpPr/>
          <p:nvPr/>
        </p:nvSpPr>
        <p:spPr>
          <a:xfrm>
            <a:off x="7599521" y="44849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Agile development cycles.</a:t>
            </a:r>
            <a:endParaRPr lang="en-US" sz="1750" dirty="0"/>
          </a:p>
        </p:txBody>
      </p:sp>
      <p:sp>
        <p:nvSpPr>
          <p:cNvPr id="12" name="Text 10"/>
          <p:cNvSpPr/>
          <p:nvPr/>
        </p:nvSpPr>
        <p:spPr>
          <a:xfrm>
            <a:off x="7599521" y="49271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Cross-validation for model training.</a:t>
            </a:r>
            <a:endParaRPr lang="en-US" sz="1750" dirty="0"/>
          </a:p>
        </p:txBody>
      </p:sp>
      <p:sp>
        <p:nvSpPr>
          <p:cNvPr id="13" name="Text 11"/>
          <p:cNvSpPr/>
          <p:nvPr/>
        </p:nvSpPr>
        <p:spPr>
          <a:xfrm>
            <a:off x="7599521" y="53693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Iterative feature selection and refinement.</a:t>
            </a:r>
            <a:endParaRPr lang="en-US" sz="1750" dirty="0"/>
          </a:p>
        </p:txBody>
      </p:sp>
      <p:sp>
        <p:nvSpPr>
          <p:cNvPr id="14" name="Text 12"/>
          <p:cNvSpPr/>
          <p:nvPr/>
        </p:nvSpPr>
        <p:spPr>
          <a:xfrm>
            <a:off x="7599521" y="58115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Regular stakeholder feedback and iteration.</a:t>
            </a:r>
            <a:endParaRPr lang="en-US" sz="1750" dirty="0"/>
          </a:p>
        </p:txBody>
      </p:sp>
      <p:sp>
        <p:nvSpPr>
          <p:cNvPr id="15" name="Text 13"/>
          <p:cNvSpPr/>
          <p:nvPr/>
        </p:nvSpPr>
        <p:spPr>
          <a:xfrm>
            <a:off x="7599521" y="625375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Focus on explainability and interpretability of results.</a:t>
            </a:r>
            <a:endParaRPr lang="en-US" sz="1750" dirty="0"/>
          </a:p>
        </p:txBody>
      </p:sp>
      <p:pic>
        <p:nvPicPr>
          <p:cNvPr id="16" name="Picture 15">
            <a:extLst>
              <a:ext uri="{FF2B5EF4-FFF2-40B4-BE49-F238E27FC236}">
                <a16:creationId xmlns:a16="http://schemas.microsoft.com/office/drawing/2014/main" id="{F0A9CCE9-0214-4170-AB87-A0B1C39E022F}"/>
              </a:ext>
            </a:extLst>
          </p:cNvPr>
          <p:cNvPicPr>
            <a:picLocks noChangeAspect="1"/>
          </p:cNvPicPr>
          <p:nvPr/>
        </p:nvPicPr>
        <p:blipFill>
          <a:blip r:embed="rId3"/>
          <a:stretch>
            <a:fillRect/>
          </a:stretch>
        </p:blipFill>
        <p:spPr>
          <a:xfrm>
            <a:off x="12490942" y="7553286"/>
            <a:ext cx="2038635" cy="5525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2347" y="536138"/>
            <a:ext cx="6856928" cy="609243"/>
          </a:xfrm>
          <a:prstGeom prst="rect">
            <a:avLst/>
          </a:prstGeom>
          <a:noFill/>
          <a:ln/>
        </p:spPr>
        <p:txBody>
          <a:bodyPr wrap="none" lIns="0" tIns="0" rIns="0" bIns="0" rtlCol="0" anchor="t"/>
          <a:lstStyle/>
          <a:p>
            <a:pPr marL="0" indent="0" algn="l">
              <a:lnSpc>
                <a:spcPts val="4750"/>
              </a:lnSpc>
              <a:buNone/>
            </a:pPr>
            <a:r>
              <a:rPr lang="en-US" sz="3800" dirty="0">
                <a:solidFill>
                  <a:srgbClr val="1B1B27"/>
                </a:solidFill>
                <a:latin typeface="Raleway" pitchFamily="34" charset="0"/>
                <a:ea typeface="Raleway" pitchFamily="34" charset="-122"/>
                <a:cs typeface="Raleway" pitchFamily="34" charset="-120"/>
              </a:rPr>
              <a:t>Dataset Overview: X Education</a:t>
            </a:r>
            <a:endParaRPr lang="en-US" sz="3800" dirty="0"/>
          </a:p>
        </p:txBody>
      </p:sp>
      <p:sp>
        <p:nvSpPr>
          <p:cNvPr id="3" name="Text 1"/>
          <p:cNvSpPr/>
          <p:nvPr/>
        </p:nvSpPr>
        <p:spPr>
          <a:xfrm>
            <a:off x="682347" y="1535311"/>
            <a:ext cx="13265706" cy="623887"/>
          </a:xfrm>
          <a:prstGeom prst="rect">
            <a:avLst/>
          </a:prstGeom>
          <a:noFill/>
          <a:ln/>
        </p:spPr>
        <p:txBody>
          <a:bodyPr wrap="square" lIns="0" tIns="0" rIns="0" bIns="0" rtlCol="0" anchor="t"/>
          <a:lstStyle/>
          <a:p>
            <a:pPr marL="0" indent="0" algn="l">
              <a:lnSpc>
                <a:spcPts val="2450"/>
              </a:lnSpc>
              <a:buNone/>
            </a:pPr>
            <a:r>
              <a:rPr lang="en-US" sz="1500" dirty="0">
                <a:solidFill>
                  <a:srgbClr val="3C3939"/>
                </a:solidFill>
                <a:latin typeface="Roboto" pitchFamily="34" charset="0"/>
                <a:ea typeface="Roboto" pitchFamily="34" charset="-122"/>
                <a:cs typeface="Roboto" pitchFamily="34" charset="-120"/>
              </a:rPr>
              <a:t>Our project leverages a comprehensive dataset from X Education, providing a rich source of information for lead analysis. The dataset includes a variety of features that capture lead behaviour, engagement, and demographic information, crucial for building an effective predictive model.</a:t>
            </a:r>
            <a:endParaRPr lang="en-US" sz="1500" dirty="0"/>
          </a:p>
        </p:txBody>
      </p:sp>
      <p:sp>
        <p:nvSpPr>
          <p:cNvPr id="5" name="Text 2"/>
          <p:cNvSpPr/>
          <p:nvPr/>
        </p:nvSpPr>
        <p:spPr>
          <a:xfrm>
            <a:off x="6186368" y="2573417"/>
            <a:ext cx="2437209" cy="304562"/>
          </a:xfrm>
          <a:prstGeom prst="rect">
            <a:avLst/>
          </a:prstGeom>
          <a:noFill/>
          <a:ln/>
        </p:spPr>
        <p:txBody>
          <a:bodyPr wrap="none" lIns="0" tIns="0" rIns="0" bIns="0" rtlCol="0" anchor="t"/>
          <a:lstStyle/>
          <a:p>
            <a:pPr marL="0" indent="0" algn="l">
              <a:lnSpc>
                <a:spcPts val="2350"/>
              </a:lnSpc>
              <a:buNone/>
            </a:pPr>
            <a:r>
              <a:rPr lang="en-US" sz="1900" dirty="0">
                <a:solidFill>
                  <a:srgbClr val="1B1B27"/>
                </a:solidFill>
                <a:latin typeface="Raleway" pitchFamily="34" charset="0"/>
                <a:ea typeface="Raleway" pitchFamily="34" charset="-122"/>
                <a:cs typeface="Raleway" pitchFamily="34" charset="-120"/>
              </a:rPr>
              <a:t>Key Features</a:t>
            </a:r>
            <a:endParaRPr lang="en-US" sz="1900" dirty="0"/>
          </a:p>
        </p:txBody>
      </p:sp>
      <p:sp>
        <p:nvSpPr>
          <p:cNvPr id="6" name="Text 3"/>
          <p:cNvSpPr/>
          <p:nvPr/>
        </p:nvSpPr>
        <p:spPr>
          <a:xfrm>
            <a:off x="6186368" y="3072884"/>
            <a:ext cx="7769185"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C3939"/>
                </a:solidFill>
                <a:latin typeface="Roboto" pitchFamily="34" charset="0"/>
                <a:ea typeface="Roboto" pitchFamily="34" charset="-122"/>
                <a:cs typeface="Roboto" pitchFamily="34" charset="-120"/>
              </a:rPr>
              <a:t>Lead Origin: Source channel (e.g., web, referral, social media).</a:t>
            </a:r>
            <a:endParaRPr lang="en-US" sz="1500" dirty="0"/>
          </a:p>
        </p:txBody>
      </p:sp>
      <p:sp>
        <p:nvSpPr>
          <p:cNvPr id="7" name="Text 4"/>
          <p:cNvSpPr/>
          <p:nvPr/>
        </p:nvSpPr>
        <p:spPr>
          <a:xfrm>
            <a:off x="6186368" y="3453051"/>
            <a:ext cx="7769185"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C3939"/>
                </a:solidFill>
                <a:latin typeface="Roboto" pitchFamily="34" charset="0"/>
                <a:ea typeface="Roboto" pitchFamily="34" charset="-122"/>
                <a:cs typeface="Roboto" pitchFamily="34" charset="-120"/>
              </a:rPr>
              <a:t>Activity: User interactions (e.g., website visits, form submissions).</a:t>
            </a:r>
            <a:endParaRPr lang="en-US" sz="1500" dirty="0"/>
          </a:p>
        </p:txBody>
      </p:sp>
      <p:sp>
        <p:nvSpPr>
          <p:cNvPr id="8" name="Text 5"/>
          <p:cNvSpPr/>
          <p:nvPr/>
        </p:nvSpPr>
        <p:spPr>
          <a:xfrm>
            <a:off x="6186368" y="3833217"/>
            <a:ext cx="7769185"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C3939"/>
                </a:solidFill>
                <a:latin typeface="Roboto" pitchFamily="34" charset="0"/>
                <a:ea typeface="Roboto" pitchFamily="34" charset="-122"/>
                <a:cs typeface="Roboto" pitchFamily="34" charset="-120"/>
              </a:rPr>
              <a:t>Communication Preferences: Email, phone, preferred medium.</a:t>
            </a:r>
            <a:endParaRPr lang="en-US" sz="1500" dirty="0"/>
          </a:p>
        </p:txBody>
      </p:sp>
      <p:sp>
        <p:nvSpPr>
          <p:cNvPr id="9" name="Text 6"/>
          <p:cNvSpPr/>
          <p:nvPr/>
        </p:nvSpPr>
        <p:spPr>
          <a:xfrm>
            <a:off x="6186368" y="4213384"/>
            <a:ext cx="7769185"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C3939"/>
                </a:solidFill>
                <a:latin typeface="Roboto" pitchFamily="34" charset="0"/>
                <a:ea typeface="Roboto" pitchFamily="34" charset="-122"/>
                <a:cs typeface="Roboto" pitchFamily="34" charset="-120"/>
              </a:rPr>
              <a:t>Time Spent on Website: User engagement metric.</a:t>
            </a:r>
            <a:endParaRPr lang="en-US" sz="1500" dirty="0"/>
          </a:p>
        </p:txBody>
      </p:sp>
      <p:sp>
        <p:nvSpPr>
          <p:cNvPr id="10" name="Text 7"/>
          <p:cNvSpPr/>
          <p:nvPr/>
        </p:nvSpPr>
        <p:spPr>
          <a:xfrm>
            <a:off x="6186368" y="4593550"/>
            <a:ext cx="7769185"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C3939"/>
                </a:solidFill>
                <a:latin typeface="Roboto" pitchFamily="34" charset="0"/>
                <a:ea typeface="Roboto" pitchFamily="34" charset="-122"/>
                <a:cs typeface="Roboto" pitchFamily="34" charset="-120"/>
              </a:rPr>
              <a:t>Last Activity: Most recent interaction timestamp.</a:t>
            </a:r>
            <a:endParaRPr lang="en-US" sz="1500" dirty="0"/>
          </a:p>
        </p:txBody>
      </p:sp>
      <p:sp>
        <p:nvSpPr>
          <p:cNvPr id="11" name="Text 8"/>
          <p:cNvSpPr/>
          <p:nvPr/>
        </p:nvSpPr>
        <p:spPr>
          <a:xfrm>
            <a:off x="6186368" y="4973717"/>
            <a:ext cx="7769185" cy="311944"/>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3C3939"/>
                </a:solidFill>
                <a:latin typeface="Roboto" pitchFamily="34" charset="0"/>
                <a:ea typeface="Roboto" pitchFamily="34" charset="-122"/>
                <a:cs typeface="Roboto" pitchFamily="34" charset="-120"/>
              </a:rPr>
              <a:t>Lead Tags: Categorical labels assigned to leads.</a:t>
            </a:r>
            <a:endParaRPr lang="en-US" sz="1500" dirty="0"/>
          </a:p>
        </p:txBody>
      </p:sp>
      <p:pic>
        <p:nvPicPr>
          <p:cNvPr id="12" name="Picture 11">
            <a:extLst>
              <a:ext uri="{FF2B5EF4-FFF2-40B4-BE49-F238E27FC236}">
                <a16:creationId xmlns:a16="http://schemas.microsoft.com/office/drawing/2014/main" id="{1EB118F7-FFCA-4788-B20E-C617C8B684D8}"/>
              </a:ext>
            </a:extLst>
          </p:cNvPr>
          <p:cNvPicPr>
            <a:picLocks noChangeAspect="1"/>
          </p:cNvPicPr>
          <p:nvPr/>
        </p:nvPicPr>
        <p:blipFill>
          <a:blip r:embed="rId3"/>
          <a:stretch>
            <a:fillRect/>
          </a:stretch>
        </p:blipFill>
        <p:spPr>
          <a:xfrm>
            <a:off x="11180212" y="7551327"/>
            <a:ext cx="3334215" cy="666843"/>
          </a:xfrm>
          <a:prstGeom prst="rect">
            <a:avLst/>
          </a:prstGeom>
        </p:spPr>
      </p:pic>
      <p:pic>
        <p:nvPicPr>
          <p:cNvPr id="13" name="Picture 12">
            <a:extLst>
              <a:ext uri="{FF2B5EF4-FFF2-40B4-BE49-F238E27FC236}">
                <a16:creationId xmlns:a16="http://schemas.microsoft.com/office/drawing/2014/main" id="{2361EF0D-85D8-42CB-9E45-B695D824DEDF}"/>
              </a:ext>
            </a:extLst>
          </p:cNvPr>
          <p:cNvPicPr>
            <a:picLocks noChangeAspect="1"/>
          </p:cNvPicPr>
          <p:nvPr/>
        </p:nvPicPr>
        <p:blipFill>
          <a:blip r:embed="rId4"/>
          <a:stretch>
            <a:fillRect/>
          </a:stretch>
        </p:blipFill>
        <p:spPr>
          <a:xfrm>
            <a:off x="1692612" y="6003599"/>
            <a:ext cx="11789923" cy="1381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12018" y="221099"/>
            <a:ext cx="10333196"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rPr>
              <a:t>Data Architecture</a:t>
            </a:r>
            <a:endParaRPr lang="en-US" sz="4450" dirty="0"/>
          </a:p>
        </p:txBody>
      </p:sp>
      <p:sp>
        <p:nvSpPr>
          <p:cNvPr id="3" name="Text 1"/>
          <p:cNvSpPr/>
          <p:nvPr/>
        </p:nvSpPr>
        <p:spPr>
          <a:xfrm>
            <a:off x="793790" y="2652236"/>
            <a:ext cx="13042821" cy="1088708"/>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6" name="Image 0" descr="preencoded.png"/>
          <p:cNvPicPr>
            <a:picLocks noChangeAspect="1"/>
          </p:cNvPicPr>
          <p:nvPr/>
        </p:nvPicPr>
        <p:blipFill>
          <a:blip r:embed="rId3"/>
          <a:stretch>
            <a:fillRect/>
          </a:stretch>
        </p:blipFill>
        <p:spPr>
          <a:xfrm>
            <a:off x="2755761" y="4166235"/>
            <a:ext cx="272177" cy="340162"/>
          </a:xfrm>
          <a:prstGeom prst="rect">
            <a:avLst/>
          </a:prstGeom>
        </p:spPr>
      </p:pic>
      <p:sp>
        <p:nvSpPr>
          <p:cNvPr id="7" name="Text 4"/>
          <p:cNvSpPr/>
          <p:nvPr/>
        </p:nvSpPr>
        <p:spPr>
          <a:xfrm>
            <a:off x="1051084" y="4903232"/>
            <a:ext cx="3520321"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8" name="Text 5"/>
          <p:cNvSpPr/>
          <p:nvPr/>
        </p:nvSpPr>
        <p:spPr>
          <a:xfrm>
            <a:off x="1051084" y="5393650"/>
            <a:ext cx="3681770" cy="1088708"/>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11" name="Image 1" descr="preencoded.png"/>
          <p:cNvPicPr>
            <a:picLocks noChangeAspect="1"/>
          </p:cNvPicPr>
          <p:nvPr/>
        </p:nvPicPr>
        <p:blipFill>
          <a:blip r:embed="rId3"/>
          <a:stretch>
            <a:fillRect/>
          </a:stretch>
        </p:blipFill>
        <p:spPr>
          <a:xfrm>
            <a:off x="7178933" y="4166235"/>
            <a:ext cx="272177" cy="340162"/>
          </a:xfrm>
          <a:prstGeom prst="rect">
            <a:avLst/>
          </a:prstGeom>
        </p:spPr>
      </p:pic>
      <p:sp>
        <p:nvSpPr>
          <p:cNvPr id="12" name="Text 8"/>
          <p:cNvSpPr/>
          <p:nvPr/>
        </p:nvSpPr>
        <p:spPr>
          <a:xfrm>
            <a:off x="5474256" y="4903232"/>
            <a:ext cx="2848213"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3" name="Text 9"/>
          <p:cNvSpPr/>
          <p:nvPr/>
        </p:nvSpPr>
        <p:spPr>
          <a:xfrm>
            <a:off x="5474256" y="5393650"/>
            <a:ext cx="3681770" cy="1088708"/>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7" name="Text 12"/>
          <p:cNvSpPr/>
          <p:nvPr/>
        </p:nvSpPr>
        <p:spPr>
          <a:xfrm>
            <a:off x="9897427" y="4903232"/>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8" name="Text 13"/>
          <p:cNvSpPr/>
          <p:nvPr/>
        </p:nvSpPr>
        <p:spPr>
          <a:xfrm>
            <a:off x="9897427" y="5393650"/>
            <a:ext cx="3681770" cy="1088708"/>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21" name="Picture 20">
            <a:extLst>
              <a:ext uri="{FF2B5EF4-FFF2-40B4-BE49-F238E27FC236}">
                <a16:creationId xmlns:a16="http://schemas.microsoft.com/office/drawing/2014/main" id="{FF10722F-A7F9-4975-B2DF-4D85714FB4E9}"/>
              </a:ext>
            </a:extLst>
          </p:cNvPr>
          <p:cNvPicPr>
            <a:picLocks noChangeAspect="1"/>
          </p:cNvPicPr>
          <p:nvPr/>
        </p:nvPicPr>
        <p:blipFill>
          <a:blip r:embed="rId4"/>
          <a:stretch>
            <a:fillRect/>
          </a:stretch>
        </p:blipFill>
        <p:spPr>
          <a:xfrm>
            <a:off x="12559879" y="7582537"/>
            <a:ext cx="2038635" cy="552527"/>
          </a:xfrm>
          <a:prstGeom prst="rect">
            <a:avLst/>
          </a:prstGeom>
        </p:spPr>
      </p:pic>
      <p:pic>
        <p:nvPicPr>
          <p:cNvPr id="5" name="Picture 4">
            <a:extLst>
              <a:ext uri="{FF2B5EF4-FFF2-40B4-BE49-F238E27FC236}">
                <a16:creationId xmlns:a16="http://schemas.microsoft.com/office/drawing/2014/main" id="{59AC2728-72F2-43EB-9A89-5AF7A271AAD1}"/>
              </a:ext>
            </a:extLst>
          </p:cNvPr>
          <p:cNvPicPr>
            <a:picLocks noChangeAspect="1"/>
          </p:cNvPicPr>
          <p:nvPr/>
        </p:nvPicPr>
        <p:blipFill>
          <a:blip r:embed="rId5"/>
          <a:stretch>
            <a:fillRect/>
          </a:stretch>
        </p:blipFill>
        <p:spPr>
          <a:xfrm>
            <a:off x="1556426" y="908844"/>
            <a:ext cx="12280184" cy="73207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6047" y="765810"/>
            <a:ext cx="10535007" cy="675084"/>
          </a:xfrm>
          <a:prstGeom prst="rect">
            <a:avLst/>
          </a:prstGeom>
          <a:noFill/>
          <a:ln/>
        </p:spPr>
        <p:txBody>
          <a:bodyPr wrap="none" lIns="0" tIns="0" rIns="0" bIns="0" rtlCol="0" anchor="t"/>
          <a:lstStyle/>
          <a:p>
            <a:pPr marL="0" indent="0" algn="l">
              <a:lnSpc>
                <a:spcPts val="5300"/>
              </a:lnSpc>
              <a:buNone/>
            </a:pPr>
            <a:r>
              <a:rPr lang="en-US" sz="4250" dirty="0">
                <a:solidFill>
                  <a:srgbClr val="1B1B27"/>
                </a:solidFill>
                <a:latin typeface="Raleway" pitchFamily="34" charset="0"/>
                <a:ea typeface="Raleway" pitchFamily="34" charset="-122"/>
                <a:cs typeface="Raleway" pitchFamily="34" charset="-120"/>
              </a:rPr>
              <a:t>Data Preprocessing &amp; Feature Engineering</a:t>
            </a:r>
            <a:endParaRPr lang="en-US" sz="4250" dirty="0"/>
          </a:p>
        </p:txBody>
      </p:sp>
      <p:sp>
        <p:nvSpPr>
          <p:cNvPr id="3" name="Text 1"/>
          <p:cNvSpPr/>
          <p:nvPr/>
        </p:nvSpPr>
        <p:spPr>
          <a:xfrm>
            <a:off x="756047" y="1872853"/>
            <a:ext cx="13118306" cy="1036558"/>
          </a:xfrm>
          <a:prstGeom prst="rect">
            <a:avLst/>
          </a:prstGeom>
          <a:noFill/>
          <a:ln/>
        </p:spPr>
        <p:txBody>
          <a:bodyPr wrap="square" lIns="0" tIns="0" rIns="0" bIns="0" rtlCol="0" anchor="t"/>
          <a:lstStyle/>
          <a:p>
            <a:pPr marL="0" indent="0" algn="l">
              <a:lnSpc>
                <a:spcPts val="2700"/>
              </a:lnSpc>
              <a:buNone/>
            </a:pPr>
            <a:r>
              <a:rPr lang="en-US" sz="1700" dirty="0">
                <a:solidFill>
                  <a:srgbClr val="3C3939"/>
                </a:solidFill>
                <a:latin typeface="Roboto" pitchFamily="34" charset="0"/>
                <a:ea typeface="Roboto" pitchFamily="34" charset="-122"/>
                <a:cs typeface="Roboto" pitchFamily="34" charset="-120"/>
              </a:rPr>
              <a:t>Thorough data cleaning and preprocessing were crucial to ensure the quality and suitability of the dataset for machine learning. We handled missing values and categorical variables, followed by the engineering of features to enhance the predictive power of our models.</a:t>
            </a:r>
            <a:endParaRPr lang="en-US" sz="1700" dirty="0"/>
          </a:p>
        </p:txBody>
      </p:sp>
      <p:sp>
        <p:nvSpPr>
          <p:cNvPr id="4" name="Shape 2"/>
          <p:cNvSpPr/>
          <p:nvPr/>
        </p:nvSpPr>
        <p:spPr>
          <a:xfrm>
            <a:off x="756047" y="3152418"/>
            <a:ext cx="4264819" cy="648057"/>
          </a:xfrm>
          <a:prstGeom prst="roundRect">
            <a:avLst>
              <a:gd name="adj" fmla="val 480016"/>
            </a:avLst>
          </a:prstGeom>
          <a:solidFill>
            <a:srgbClr val="E1E1EA"/>
          </a:solidFill>
          <a:ln w="7620">
            <a:solidFill>
              <a:srgbClr val="C7C7D0"/>
            </a:solidFill>
            <a:prstDash val="solid"/>
          </a:ln>
        </p:spPr>
      </p:sp>
      <p:pic>
        <p:nvPicPr>
          <p:cNvPr id="5" name="Image 0" descr="preencoded.png"/>
          <p:cNvPicPr>
            <a:picLocks noChangeAspect="1"/>
          </p:cNvPicPr>
          <p:nvPr/>
        </p:nvPicPr>
        <p:blipFill>
          <a:blip r:embed="rId3"/>
          <a:stretch>
            <a:fillRect/>
          </a:stretch>
        </p:blipFill>
        <p:spPr>
          <a:xfrm>
            <a:off x="2726412" y="3273981"/>
            <a:ext cx="323969" cy="404932"/>
          </a:xfrm>
          <a:prstGeom prst="rect">
            <a:avLst/>
          </a:prstGeom>
        </p:spPr>
      </p:pic>
      <p:sp>
        <p:nvSpPr>
          <p:cNvPr id="6" name="Text 3"/>
          <p:cNvSpPr/>
          <p:nvPr/>
        </p:nvSpPr>
        <p:spPr>
          <a:xfrm>
            <a:off x="972026" y="4016454"/>
            <a:ext cx="2700218" cy="337542"/>
          </a:xfrm>
          <a:prstGeom prst="rect">
            <a:avLst/>
          </a:prstGeom>
          <a:noFill/>
          <a:ln/>
        </p:spPr>
        <p:txBody>
          <a:bodyPr wrap="none" lIns="0" tIns="0" rIns="0" bIns="0" rtlCol="0" anchor="t"/>
          <a:lstStyle/>
          <a:p>
            <a:pPr marL="0" indent="0" algn="l">
              <a:lnSpc>
                <a:spcPts val="2650"/>
              </a:lnSpc>
              <a:buNone/>
            </a:pPr>
            <a:r>
              <a:rPr lang="en-US" sz="2100" dirty="0">
                <a:solidFill>
                  <a:srgbClr val="3C3939"/>
                </a:solidFill>
                <a:latin typeface="Raleway" pitchFamily="34" charset="0"/>
                <a:ea typeface="Raleway" pitchFamily="34" charset="-122"/>
                <a:cs typeface="Raleway" pitchFamily="34" charset="-120"/>
              </a:rPr>
              <a:t>Data Cleaning</a:t>
            </a:r>
            <a:endParaRPr lang="en-US" sz="2100" dirty="0"/>
          </a:p>
        </p:txBody>
      </p:sp>
      <p:sp>
        <p:nvSpPr>
          <p:cNvPr id="7" name="Text 4"/>
          <p:cNvSpPr/>
          <p:nvPr/>
        </p:nvSpPr>
        <p:spPr>
          <a:xfrm>
            <a:off x="972026" y="4483537"/>
            <a:ext cx="3832860" cy="691039"/>
          </a:xfrm>
          <a:prstGeom prst="rect">
            <a:avLst/>
          </a:prstGeom>
          <a:noFill/>
          <a:ln/>
        </p:spPr>
        <p:txBody>
          <a:bodyPr wrap="square" lIns="0" tIns="0" rIns="0" bIns="0" rtlCol="0" anchor="t"/>
          <a:lstStyle/>
          <a:p>
            <a:pPr marL="0" indent="0" algn="l">
              <a:lnSpc>
                <a:spcPts val="2700"/>
              </a:lnSpc>
              <a:buNone/>
            </a:pPr>
            <a:r>
              <a:rPr lang="en-US" sz="1700" dirty="0">
                <a:solidFill>
                  <a:srgbClr val="3C3939"/>
                </a:solidFill>
                <a:latin typeface="Roboto" pitchFamily="34" charset="0"/>
                <a:ea typeface="Roboto" pitchFamily="34" charset="-122"/>
                <a:cs typeface="Roboto" pitchFamily="34" charset="-120"/>
              </a:rPr>
              <a:t>Handling missing values using imputation techniques.</a:t>
            </a:r>
            <a:endParaRPr lang="en-US" sz="1700" dirty="0"/>
          </a:p>
        </p:txBody>
      </p:sp>
      <p:sp>
        <p:nvSpPr>
          <p:cNvPr id="8" name="Text 5"/>
          <p:cNvSpPr/>
          <p:nvPr/>
        </p:nvSpPr>
        <p:spPr>
          <a:xfrm>
            <a:off x="972026" y="5304115"/>
            <a:ext cx="3832860" cy="691039"/>
          </a:xfrm>
          <a:prstGeom prst="rect">
            <a:avLst/>
          </a:prstGeom>
          <a:noFill/>
          <a:ln/>
        </p:spPr>
        <p:txBody>
          <a:bodyPr wrap="square" lIns="0" tIns="0" rIns="0" bIns="0" rtlCol="0" anchor="t"/>
          <a:lstStyle/>
          <a:p>
            <a:pPr marL="0" indent="0" algn="l">
              <a:lnSpc>
                <a:spcPts val="2700"/>
              </a:lnSpc>
              <a:buNone/>
            </a:pPr>
            <a:r>
              <a:rPr lang="en-US" sz="1700" dirty="0">
                <a:solidFill>
                  <a:srgbClr val="3C3939"/>
                </a:solidFill>
                <a:latin typeface="Roboto" pitchFamily="34" charset="0"/>
                <a:ea typeface="Roboto" pitchFamily="34" charset="-122"/>
                <a:cs typeface="Roboto" pitchFamily="34" charset="-120"/>
              </a:rPr>
              <a:t>Median for numerical features and mode for categorical features</a:t>
            </a:r>
            <a:endParaRPr lang="en-US" sz="1700" dirty="0"/>
          </a:p>
        </p:txBody>
      </p:sp>
      <p:sp>
        <p:nvSpPr>
          <p:cNvPr id="9" name="Shape 6"/>
          <p:cNvSpPr/>
          <p:nvPr/>
        </p:nvSpPr>
        <p:spPr>
          <a:xfrm>
            <a:off x="5182791" y="3152418"/>
            <a:ext cx="4264819" cy="648057"/>
          </a:xfrm>
          <a:prstGeom prst="roundRect">
            <a:avLst>
              <a:gd name="adj" fmla="val 480016"/>
            </a:avLst>
          </a:prstGeom>
          <a:solidFill>
            <a:srgbClr val="E1E1EA"/>
          </a:solidFill>
          <a:ln w="7620">
            <a:solidFill>
              <a:srgbClr val="C7C7D0"/>
            </a:solidFill>
            <a:prstDash val="solid"/>
          </a:ln>
        </p:spPr>
      </p:sp>
      <p:pic>
        <p:nvPicPr>
          <p:cNvPr id="10" name="Image 1" descr="preencoded.png"/>
          <p:cNvPicPr>
            <a:picLocks noChangeAspect="1"/>
          </p:cNvPicPr>
          <p:nvPr/>
        </p:nvPicPr>
        <p:blipFill>
          <a:blip r:embed="rId4"/>
          <a:stretch>
            <a:fillRect/>
          </a:stretch>
        </p:blipFill>
        <p:spPr>
          <a:xfrm>
            <a:off x="7153156" y="3273981"/>
            <a:ext cx="323969" cy="404932"/>
          </a:xfrm>
          <a:prstGeom prst="rect">
            <a:avLst/>
          </a:prstGeom>
        </p:spPr>
      </p:pic>
      <p:sp>
        <p:nvSpPr>
          <p:cNvPr id="11" name="Text 7"/>
          <p:cNvSpPr/>
          <p:nvPr/>
        </p:nvSpPr>
        <p:spPr>
          <a:xfrm>
            <a:off x="5398770" y="4016454"/>
            <a:ext cx="2885956" cy="337542"/>
          </a:xfrm>
          <a:prstGeom prst="rect">
            <a:avLst/>
          </a:prstGeom>
          <a:noFill/>
          <a:ln/>
        </p:spPr>
        <p:txBody>
          <a:bodyPr wrap="none" lIns="0" tIns="0" rIns="0" bIns="0" rtlCol="0" anchor="t"/>
          <a:lstStyle/>
          <a:p>
            <a:pPr marL="0" indent="0" algn="l">
              <a:lnSpc>
                <a:spcPts val="2650"/>
              </a:lnSpc>
              <a:buNone/>
            </a:pPr>
            <a:r>
              <a:rPr lang="en-US" sz="2100" dirty="0">
                <a:solidFill>
                  <a:srgbClr val="3C3939"/>
                </a:solidFill>
                <a:latin typeface="Raleway" pitchFamily="34" charset="0"/>
                <a:ea typeface="Raleway" pitchFamily="34" charset="-122"/>
                <a:cs typeface="Raleway" pitchFamily="34" charset="-120"/>
              </a:rPr>
              <a:t>Feature Transformation</a:t>
            </a:r>
            <a:endParaRPr lang="en-US" sz="2100" dirty="0"/>
          </a:p>
        </p:txBody>
      </p:sp>
      <p:sp>
        <p:nvSpPr>
          <p:cNvPr id="12" name="Text 8"/>
          <p:cNvSpPr/>
          <p:nvPr/>
        </p:nvSpPr>
        <p:spPr>
          <a:xfrm>
            <a:off x="5398770" y="4483537"/>
            <a:ext cx="3832860" cy="1382078"/>
          </a:xfrm>
          <a:prstGeom prst="rect">
            <a:avLst/>
          </a:prstGeom>
          <a:noFill/>
          <a:ln/>
        </p:spPr>
        <p:txBody>
          <a:bodyPr wrap="square" lIns="0" tIns="0" rIns="0" bIns="0" rtlCol="0" anchor="t"/>
          <a:lstStyle/>
          <a:p>
            <a:pPr marL="0" indent="0" algn="l">
              <a:lnSpc>
                <a:spcPts val="2700"/>
              </a:lnSpc>
              <a:buNone/>
            </a:pPr>
            <a:r>
              <a:rPr lang="en-US" sz="1700" dirty="0">
                <a:solidFill>
                  <a:srgbClr val="3C3939"/>
                </a:solidFill>
                <a:latin typeface="Roboto" pitchFamily="34" charset="0"/>
                <a:ea typeface="Roboto" pitchFamily="34" charset="-122"/>
                <a:cs typeface="Roboto" pitchFamily="34" charset="-120"/>
              </a:rPr>
              <a:t>One-hot encoding for categorical variables,label encoding for ordinal data and scaling numerical features using Minmax.</a:t>
            </a:r>
            <a:endParaRPr lang="en-US" sz="1700" dirty="0"/>
          </a:p>
        </p:txBody>
      </p:sp>
      <p:sp>
        <p:nvSpPr>
          <p:cNvPr id="13" name="Shape 9"/>
          <p:cNvSpPr/>
          <p:nvPr/>
        </p:nvSpPr>
        <p:spPr>
          <a:xfrm>
            <a:off x="9609534" y="3152418"/>
            <a:ext cx="4264819" cy="648057"/>
          </a:xfrm>
          <a:prstGeom prst="roundRect">
            <a:avLst>
              <a:gd name="adj" fmla="val 480016"/>
            </a:avLst>
          </a:prstGeom>
          <a:solidFill>
            <a:srgbClr val="E1E1EA"/>
          </a:solidFill>
          <a:ln w="7620">
            <a:solidFill>
              <a:srgbClr val="C7C7D0"/>
            </a:solidFill>
            <a:prstDash val="solid"/>
          </a:ln>
        </p:spPr>
      </p:sp>
      <p:pic>
        <p:nvPicPr>
          <p:cNvPr id="14" name="Image 2" descr="preencoded.png"/>
          <p:cNvPicPr>
            <a:picLocks noChangeAspect="1"/>
          </p:cNvPicPr>
          <p:nvPr/>
        </p:nvPicPr>
        <p:blipFill>
          <a:blip r:embed="rId5"/>
          <a:stretch>
            <a:fillRect/>
          </a:stretch>
        </p:blipFill>
        <p:spPr>
          <a:xfrm>
            <a:off x="11579900" y="3273981"/>
            <a:ext cx="323969" cy="404932"/>
          </a:xfrm>
          <a:prstGeom prst="rect">
            <a:avLst/>
          </a:prstGeom>
        </p:spPr>
      </p:pic>
      <p:sp>
        <p:nvSpPr>
          <p:cNvPr id="15" name="Text 10"/>
          <p:cNvSpPr/>
          <p:nvPr/>
        </p:nvSpPr>
        <p:spPr>
          <a:xfrm>
            <a:off x="9825514" y="4016454"/>
            <a:ext cx="2700218" cy="337542"/>
          </a:xfrm>
          <a:prstGeom prst="rect">
            <a:avLst/>
          </a:prstGeom>
          <a:noFill/>
          <a:ln/>
        </p:spPr>
        <p:txBody>
          <a:bodyPr wrap="none" lIns="0" tIns="0" rIns="0" bIns="0" rtlCol="0" anchor="t"/>
          <a:lstStyle/>
          <a:p>
            <a:pPr marL="0" indent="0" algn="l">
              <a:lnSpc>
                <a:spcPts val="2650"/>
              </a:lnSpc>
              <a:buNone/>
            </a:pPr>
            <a:r>
              <a:rPr lang="en-US" sz="2100" dirty="0">
                <a:solidFill>
                  <a:srgbClr val="3C3939"/>
                </a:solidFill>
                <a:latin typeface="Raleway" pitchFamily="34" charset="0"/>
                <a:ea typeface="Raleway" pitchFamily="34" charset="-122"/>
                <a:cs typeface="Raleway" pitchFamily="34" charset="-120"/>
              </a:rPr>
              <a:t>Feature Engineering</a:t>
            </a:r>
            <a:endParaRPr lang="en-US" sz="2100" dirty="0"/>
          </a:p>
        </p:txBody>
      </p:sp>
      <p:sp>
        <p:nvSpPr>
          <p:cNvPr id="16" name="Text 11"/>
          <p:cNvSpPr/>
          <p:nvPr/>
        </p:nvSpPr>
        <p:spPr>
          <a:xfrm>
            <a:off x="9825514" y="4483537"/>
            <a:ext cx="3832860" cy="2764155"/>
          </a:xfrm>
          <a:prstGeom prst="rect">
            <a:avLst/>
          </a:prstGeom>
          <a:noFill/>
          <a:ln/>
        </p:spPr>
        <p:txBody>
          <a:bodyPr wrap="square" lIns="0" tIns="0" rIns="0" bIns="0" rtlCol="0" anchor="t"/>
          <a:lstStyle/>
          <a:p>
            <a:pPr marL="0" indent="0" algn="l">
              <a:lnSpc>
                <a:spcPts val="2700"/>
              </a:lnSpc>
              <a:buNone/>
            </a:pPr>
            <a:r>
              <a:rPr lang="en-US" sz="1700" dirty="0">
                <a:solidFill>
                  <a:srgbClr val="3C3939"/>
                </a:solidFill>
                <a:latin typeface="Roboto" pitchFamily="34" charset="0"/>
                <a:ea typeface="Roboto" pitchFamily="34" charset="-122"/>
                <a:cs typeface="Roboto" pitchFamily="34" charset="-120"/>
              </a:rPr>
              <a:t>We optimized the feature set by translating categorical values into clear labels, dropping columns with low variance to enhance model performance. This preprocessing step focused on retaining only the most relevant features, simplifying the dataset and boosting model efficiency.</a:t>
            </a:r>
            <a:endParaRPr lang="en-US" sz="1700" dirty="0"/>
          </a:p>
        </p:txBody>
      </p:sp>
      <p:pic>
        <p:nvPicPr>
          <p:cNvPr id="17" name="Picture 16">
            <a:extLst>
              <a:ext uri="{FF2B5EF4-FFF2-40B4-BE49-F238E27FC236}">
                <a16:creationId xmlns:a16="http://schemas.microsoft.com/office/drawing/2014/main" id="{7E6C1212-A390-4C42-A1E0-2876539DEC52}"/>
              </a:ext>
            </a:extLst>
          </p:cNvPr>
          <p:cNvPicPr>
            <a:picLocks noChangeAspect="1"/>
          </p:cNvPicPr>
          <p:nvPr/>
        </p:nvPicPr>
        <p:blipFill>
          <a:blip r:embed="rId6"/>
          <a:stretch>
            <a:fillRect/>
          </a:stretch>
        </p:blipFill>
        <p:spPr>
          <a:xfrm>
            <a:off x="11291054" y="7463790"/>
            <a:ext cx="3334215" cy="6668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10389"/>
            <a:ext cx="6658094"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Model Building &amp; Training</a:t>
            </a:r>
            <a:endParaRPr lang="en-US" sz="4450" dirty="0"/>
          </a:p>
        </p:txBody>
      </p:sp>
      <p:sp>
        <p:nvSpPr>
          <p:cNvPr id="3" name="Text 1"/>
          <p:cNvSpPr/>
          <p:nvPr/>
        </p:nvSpPr>
        <p:spPr>
          <a:xfrm>
            <a:off x="793790" y="2372797"/>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We explored various classification models to identify the most effective solution for lead conversion prediction. Through rigorous training and hyperparameter tuning, we aimed to achieve optimal performance. RandomForest emerged as the superior model, demonstrating robust capabilities across key evaluation metrics.</a:t>
            </a:r>
            <a:endParaRPr lang="en-US" sz="1750" dirty="0"/>
          </a:p>
        </p:txBody>
      </p:sp>
      <p:sp>
        <p:nvSpPr>
          <p:cNvPr id="4" name="Text 2"/>
          <p:cNvSpPr/>
          <p:nvPr/>
        </p:nvSpPr>
        <p:spPr>
          <a:xfrm>
            <a:off x="793790" y="39434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Models Explored</a:t>
            </a:r>
            <a:endParaRPr lang="en-US" sz="2200" dirty="0"/>
          </a:p>
        </p:txBody>
      </p:sp>
      <p:sp>
        <p:nvSpPr>
          <p:cNvPr id="5" name="Text 3"/>
          <p:cNvSpPr/>
          <p:nvPr/>
        </p:nvSpPr>
        <p:spPr>
          <a:xfrm>
            <a:off x="793790"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Logistic Regression: Baseline for binary classification.</a:t>
            </a:r>
            <a:endParaRPr lang="en-US" sz="1750" dirty="0"/>
          </a:p>
        </p:txBody>
      </p:sp>
      <p:sp>
        <p:nvSpPr>
          <p:cNvPr id="6" name="Text 4"/>
          <p:cNvSpPr/>
          <p:nvPr/>
        </p:nvSpPr>
        <p:spPr>
          <a:xfrm>
            <a:off x="793790" y="4966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Decision Trees: Understand feature importance.</a:t>
            </a:r>
            <a:endParaRPr lang="en-US" sz="1750" dirty="0"/>
          </a:p>
        </p:txBody>
      </p:sp>
      <p:sp>
        <p:nvSpPr>
          <p:cNvPr id="7" name="Text 5"/>
          <p:cNvSpPr/>
          <p:nvPr/>
        </p:nvSpPr>
        <p:spPr>
          <a:xfrm>
            <a:off x="793790" y="54090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Random Forest: Ensemble method for improved accuracy.</a:t>
            </a:r>
            <a:endParaRPr lang="en-US" sz="1750" dirty="0"/>
          </a:p>
        </p:txBody>
      </p:sp>
      <p:sp>
        <p:nvSpPr>
          <p:cNvPr id="8" name="Text 6"/>
          <p:cNvSpPr/>
          <p:nvPr/>
        </p:nvSpPr>
        <p:spPr>
          <a:xfrm>
            <a:off x="793790" y="585120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Gradient Boosting (XGBoost): Advanced ensemble for high performance.</a:t>
            </a:r>
            <a:endParaRPr lang="en-US" sz="1750" dirty="0"/>
          </a:p>
        </p:txBody>
      </p:sp>
      <p:sp>
        <p:nvSpPr>
          <p:cNvPr id="9" name="Text 7"/>
          <p:cNvSpPr/>
          <p:nvPr/>
        </p:nvSpPr>
        <p:spPr>
          <a:xfrm>
            <a:off x="7599521" y="39434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Training Approach</a:t>
            </a:r>
            <a:endParaRPr lang="en-US" sz="2200" dirty="0"/>
          </a:p>
        </p:txBody>
      </p:sp>
      <p:sp>
        <p:nvSpPr>
          <p:cNvPr id="10" name="Text 8"/>
          <p:cNvSpPr/>
          <p:nvPr/>
        </p:nvSpPr>
        <p:spPr>
          <a:xfrm>
            <a:off x="7599521"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Split data into training, validation, and test sets.</a:t>
            </a:r>
            <a:endParaRPr lang="en-US" sz="1750" dirty="0"/>
          </a:p>
        </p:txBody>
      </p:sp>
      <p:sp>
        <p:nvSpPr>
          <p:cNvPr id="11" name="Text 9"/>
          <p:cNvSpPr/>
          <p:nvPr/>
        </p:nvSpPr>
        <p:spPr>
          <a:xfrm>
            <a:off x="7599521" y="4966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Cross-validation to prevent overfitting.</a:t>
            </a:r>
            <a:endParaRPr lang="en-US" sz="1750" dirty="0"/>
          </a:p>
        </p:txBody>
      </p:sp>
      <p:sp>
        <p:nvSpPr>
          <p:cNvPr id="12" name="Text 10"/>
          <p:cNvSpPr/>
          <p:nvPr/>
        </p:nvSpPr>
        <p:spPr>
          <a:xfrm>
            <a:off x="7599521" y="540900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Hyperparameter tuning using GridSearchCV/RandomizedSearchCV.</a:t>
            </a:r>
            <a:endParaRPr lang="en-US" sz="1750" dirty="0"/>
          </a:p>
        </p:txBody>
      </p:sp>
      <p:sp>
        <p:nvSpPr>
          <p:cNvPr id="13" name="Text 11"/>
          <p:cNvSpPr/>
          <p:nvPr/>
        </p:nvSpPr>
        <p:spPr>
          <a:xfrm>
            <a:off x="7599521" y="621411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Focus on balancing precision and recall due to imbalanced dataset.</a:t>
            </a:r>
            <a:endParaRPr lang="en-US" sz="1750" dirty="0"/>
          </a:p>
        </p:txBody>
      </p:sp>
      <p:pic>
        <p:nvPicPr>
          <p:cNvPr id="14" name="Picture 13">
            <a:extLst>
              <a:ext uri="{FF2B5EF4-FFF2-40B4-BE49-F238E27FC236}">
                <a16:creationId xmlns:a16="http://schemas.microsoft.com/office/drawing/2014/main" id="{A57C670F-EDF9-448E-9AC8-FEB72CE4B331}"/>
              </a:ext>
            </a:extLst>
          </p:cNvPr>
          <p:cNvPicPr>
            <a:picLocks noChangeAspect="1"/>
          </p:cNvPicPr>
          <p:nvPr/>
        </p:nvPicPr>
        <p:blipFill>
          <a:blip r:embed="rId3"/>
          <a:stretch>
            <a:fillRect/>
          </a:stretch>
        </p:blipFill>
        <p:spPr>
          <a:xfrm>
            <a:off x="11296185" y="7450408"/>
            <a:ext cx="3334215" cy="6668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33876" y="542568"/>
            <a:ext cx="5768816" cy="476607"/>
          </a:xfrm>
          <a:prstGeom prst="rect">
            <a:avLst/>
          </a:prstGeom>
          <a:noFill/>
          <a:ln/>
        </p:spPr>
        <p:txBody>
          <a:bodyPr wrap="none" lIns="0" tIns="0" rIns="0" bIns="0" rtlCol="0" anchor="t"/>
          <a:lstStyle/>
          <a:p>
            <a:pPr marL="0" indent="0" algn="l">
              <a:lnSpc>
                <a:spcPts val="3750"/>
              </a:lnSpc>
              <a:buNone/>
            </a:pPr>
            <a:r>
              <a:rPr lang="en-US" sz="3000" dirty="0">
                <a:solidFill>
                  <a:srgbClr val="1B1B27"/>
                </a:solidFill>
                <a:latin typeface="Raleway" pitchFamily="34" charset="0"/>
                <a:ea typeface="Raleway" pitchFamily="34" charset="-122"/>
                <a:cs typeface="Raleway" pitchFamily="34" charset="-120"/>
              </a:rPr>
              <a:t>Model Evaluation &amp; Performance</a:t>
            </a:r>
            <a:endParaRPr lang="en-US" sz="3000" dirty="0"/>
          </a:p>
        </p:txBody>
      </p:sp>
      <p:sp>
        <p:nvSpPr>
          <p:cNvPr id="3" name="Text 1"/>
          <p:cNvSpPr/>
          <p:nvPr/>
        </p:nvSpPr>
        <p:spPr>
          <a:xfrm>
            <a:off x="533876" y="1324213"/>
            <a:ext cx="13562648" cy="487918"/>
          </a:xfrm>
          <a:prstGeom prst="rect">
            <a:avLst/>
          </a:prstGeom>
          <a:noFill/>
          <a:ln/>
        </p:spPr>
        <p:txBody>
          <a:bodyPr wrap="square" lIns="0" tIns="0" rIns="0" bIns="0" rtlCol="0" anchor="t"/>
          <a:lstStyle/>
          <a:p>
            <a:pPr marL="0" indent="0" algn="l">
              <a:lnSpc>
                <a:spcPts val="1900"/>
              </a:lnSpc>
              <a:buNone/>
            </a:pPr>
            <a:r>
              <a:rPr lang="en-US" sz="1200" dirty="0">
                <a:solidFill>
                  <a:srgbClr val="3C3939"/>
                </a:solidFill>
                <a:latin typeface="Roboto" pitchFamily="34" charset="0"/>
                <a:ea typeface="Roboto" pitchFamily="34" charset="-122"/>
                <a:cs typeface="Roboto" pitchFamily="34" charset="-120"/>
              </a:rPr>
              <a:t>Our RandomForest model performed best, showing high accuracy, recall, and F1-score. This means it's good at finding and predicting which leads will turn into customers, giving sales teams a reliable tool.</a:t>
            </a:r>
            <a:endParaRPr lang="en-US" sz="1200" dirty="0"/>
          </a:p>
        </p:txBody>
      </p:sp>
      <p:sp>
        <p:nvSpPr>
          <p:cNvPr id="4" name="Shape 2"/>
          <p:cNvSpPr/>
          <p:nvPr/>
        </p:nvSpPr>
        <p:spPr>
          <a:xfrm>
            <a:off x="533876" y="2189559"/>
            <a:ext cx="4419124" cy="91440"/>
          </a:xfrm>
          <a:prstGeom prst="roundRect">
            <a:avLst>
              <a:gd name="adj" fmla="val 70073"/>
            </a:avLst>
          </a:prstGeom>
          <a:solidFill>
            <a:srgbClr val="1B1B27"/>
          </a:solidFill>
          <a:ln/>
        </p:spPr>
      </p:sp>
      <p:sp>
        <p:nvSpPr>
          <p:cNvPr id="5" name="Shape 3"/>
          <p:cNvSpPr/>
          <p:nvPr/>
        </p:nvSpPr>
        <p:spPr>
          <a:xfrm>
            <a:off x="2514660" y="1983700"/>
            <a:ext cx="457557" cy="457557"/>
          </a:xfrm>
          <a:prstGeom prst="roundRect">
            <a:avLst>
              <a:gd name="adj" fmla="val 199844"/>
            </a:avLst>
          </a:prstGeom>
          <a:solidFill>
            <a:srgbClr val="1B1B27"/>
          </a:solidFill>
          <a:ln/>
        </p:spPr>
      </p:sp>
      <p:pic>
        <p:nvPicPr>
          <p:cNvPr id="6" name="Image 0" descr="preencoded.png"/>
          <p:cNvPicPr>
            <a:picLocks noChangeAspect="1"/>
          </p:cNvPicPr>
          <p:nvPr/>
        </p:nvPicPr>
        <p:blipFill>
          <a:blip r:embed="rId3"/>
          <a:stretch>
            <a:fillRect/>
          </a:stretch>
        </p:blipFill>
        <p:spPr>
          <a:xfrm>
            <a:off x="2651939" y="2098119"/>
            <a:ext cx="182999" cy="228719"/>
          </a:xfrm>
          <a:prstGeom prst="rect">
            <a:avLst/>
          </a:prstGeom>
        </p:spPr>
      </p:pic>
      <p:sp>
        <p:nvSpPr>
          <p:cNvPr id="7" name="Text 4"/>
          <p:cNvSpPr/>
          <p:nvPr/>
        </p:nvSpPr>
        <p:spPr>
          <a:xfrm>
            <a:off x="709255" y="2593777"/>
            <a:ext cx="1906905" cy="238363"/>
          </a:xfrm>
          <a:prstGeom prst="rect">
            <a:avLst/>
          </a:prstGeom>
          <a:noFill/>
          <a:ln/>
        </p:spPr>
        <p:txBody>
          <a:bodyPr wrap="none" lIns="0" tIns="0" rIns="0" bIns="0" rtlCol="0" anchor="t"/>
          <a:lstStyle/>
          <a:p>
            <a:pPr marL="0" indent="0" algn="l">
              <a:lnSpc>
                <a:spcPts val="1850"/>
              </a:lnSpc>
              <a:buNone/>
            </a:pPr>
            <a:r>
              <a:rPr lang="en-US" sz="1500" dirty="0">
                <a:solidFill>
                  <a:srgbClr val="3C3939"/>
                </a:solidFill>
                <a:latin typeface="Raleway" pitchFamily="34" charset="0"/>
                <a:ea typeface="Raleway" pitchFamily="34" charset="-122"/>
                <a:cs typeface="Raleway" pitchFamily="34" charset="-120"/>
              </a:rPr>
              <a:t>High Accuracy</a:t>
            </a:r>
            <a:endParaRPr lang="en-US" sz="1500" dirty="0"/>
          </a:p>
        </p:txBody>
      </p:sp>
      <p:sp>
        <p:nvSpPr>
          <p:cNvPr id="8" name="Text 5"/>
          <p:cNvSpPr/>
          <p:nvPr/>
        </p:nvSpPr>
        <p:spPr>
          <a:xfrm>
            <a:off x="709255" y="2923580"/>
            <a:ext cx="4068366" cy="731877"/>
          </a:xfrm>
          <a:prstGeom prst="rect">
            <a:avLst/>
          </a:prstGeom>
          <a:noFill/>
          <a:ln/>
        </p:spPr>
        <p:txBody>
          <a:bodyPr wrap="square" lIns="0" tIns="0" rIns="0" bIns="0" rtlCol="0" anchor="t"/>
          <a:lstStyle/>
          <a:p>
            <a:pPr marL="0" indent="0" algn="l">
              <a:lnSpc>
                <a:spcPts val="1900"/>
              </a:lnSpc>
              <a:buNone/>
            </a:pPr>
            <a:r>
              <a:rPr lang="en-US" sz="1200" dirty="0">
                <a:solidFill>
                  <a:srgbClr val="3C3939"/>
                </a:solidFill>
                <a:latin typeface="Roboto" pitchFamily="34" charset="0"/>
                <a:ea typeface="Roboto" pitchFamily="34" charset="-122"/>
                <a:cs typeface="Roboto" pitchFamily="34" charset="-120"/>
              </a:rPr>
              <a:t>The model demonstrated exceptional accuracy in distinguishing between converting and non-converting leads, providing a strong foundation for reliable predictions.</a:t>
            </a:r>
            <a:endParaRPr lang="en-US" sz="1200" dirty="0"/>
          </a:p>
        </p:txBody>
      </p:sp>
      <p:sp>
        <p:nvSpPr>
          <p:cNvPr id="9" name="Shape 6"/>
          <p:cNvSpPr/>
          <p:nvPr/>
        </p:nvSpPr>
        <p:spPr>
          <a:xfrm>
            <a:off x="5105519" y="2189559"/>
            <a:ext cx="4419243" cy="91440"/>
          </a:xfrm>
          <a:prstGeom prst="roundRect">
            <a:avLst>
              <a:gd name="adj" fmla="val 70073"/>
            </a:avLst>
          </a:prstGeom>
          <a:solidFill>
            <a:srgbClr val="1B1B27"/>
          </a:solidFill>
          <a:ln/>
        </p:spPr>
      </p:sp>
      <p:sp>
        <p:nvSpPr>
          <p:cNvPr id="10" name="Shape 7"/>
          <p:cNvSpPr/>
          <p:nvPr/>
        </p:nvSpPr>
        <p:spPr>
          <a:xfrm>
            <a:off x="7086302" y="1983700"/>
            <a:ext cx="457557" cy="457557"/>
          </a:xfrm>
          <a:prstGeom prst="roundRect">
            <a:avLst>
              <a:gd name="adj" fmla="val 199844"/>
            </a:avLst>
          </a:prstGeom>
          <a:solidFill>
            <a:srgbClr val="1B1B27"/>
          </a:solidFill>
          <a:ln/>
        </p:spPr>
      </p:sp>
      <p:pic>
        <p:nvPicPr>
          <p:cNvPr id="11" name="Image 1" descr="preencoded.png"/>
          <p:cNvPicPr>
            <a:picLocks noChangeAspect="1"/>
          </p:cNvPicPr>
          <p:nvPr/>
        </p:nvPicPr>
        <p:blipFill>
          <a:blip r:embed="rId4"/>
          <a:stretch>
            <a:fillRect/>
          </a:stretch>
        </p:blipFill>
        <p:spPr>
          <a:xfrm>
            <a:off x="7223581" y="2098119"/>
            <a:ext cx="182999" cy="228719"/>
          </a:xfrm>
          <a:prstGeom prst="rect">
            <a:avLst/>
          </a:prstGeom>
        </p:spPr>
      </p:pic>
      <p:sp>
        <p:nvSpPr>
          <p:cNvPr id="12" name="Text 8"/>
          <p:cNvSpPr/>
          <p:nvPr/>
        </p:nvSpPr>
        <p:spPr>
          <a:xfrm>
            <a:off x="5280898" y="2593777"/>
            <a:ext cx="1906905" cy="238363"/>
          </a:xfrm>
          <a:prstGeom prst="rect">
            <a:avLst/>
          </a:prstGeom>
          <a:noFill/>
          <a:ln/>
        </p:spPr>
        <p:txBody>
          <a:bodyPr wrap="none" lIns="0" tIns="0" rIns="0" bIns="0" rtlCol="0" anchor="t"/>
          <a:lstStyle/>
          <a:p>
            <a:pPr marL="0" indent="0" algn="l">
              <a:lnSpc>
                <a:spcPts val="1850"/>
              </a:lnSpc>
              <a:buNone/>
            </a:pPr>
            <a:r>
              <a:rPr lang="en-US" sz="1500" dirty="0">
                <a:solidFill>
                  <a:srgbClr val="3C3939"/>
                </a:solidFill>
                <a:latin typeface="Raleway" pitchFamily="34" charset="0"/>
                <a:ea typeface="Raleway" pitchFamily="34" charset="-122"/>
                <a:cs typeface="Raleway" pitchFamily="34" charset="-120"/>
              </a:rPr>
              <a:t>Robust Recall</a:t>
            </a:r>
            <a:endParaRPr lang="en-US" sz="1500" dirty="0"/>
          </a:p>
        </p:txBody>
      </p:sp>
      <p:sp>
        <p:nvSpPr>
          <p:cNvPr id="13" name="Text 9"/>
          <p:cNvSpPr/>
          <p:nvPr/>
        </p:nvSpPr>
        <p:spPr>
          <a:xfrm>
            <a:off x="5280898" y="2923580"/>
            <a:ext cx="4068485" cy="975836"/>
          </a:xfrm>
          <a:prstGeom prst="rect">
            <a:avLst/>
          </a:prstGeom>
          <a:noFill/>
          <a:ln/>
        </p:spPr>
        <p:txBody>
          <a:bodyPr wrap="square" lIns="0" tIns="0" rIns="0" bIns="0" rtlCol="0" anchor="t"/>
          <a:lstStyle/>
          <a:p>
            <a:pPr marL="0" indent="0" algn="l">
              <a:lnSpc>
                <a:spcPts val="1900"/>
              </a:lnSpc>
              <a:buNone/>
            </a:pPr>
            <a:r>
              <a:rPr lang="en-US" sz="1200" dirty="0">
                <a:solidFill>
                  <a:srgbClr val="3C3939"/>
                </a:solidFill>
                <a:latin typeface="Roboto" pitchFamily="34" charset="0"/>
                <a:ea typeface="Roboto" pitchFamily="34" charset="-122"/>
                <a:cs typeface="Roboto" pitchFamily="34" charset="-120"/>
              </a:rPr>
              <a:t>Crucially for sales, the model achieved high recall, meaning it successfully identified a large percentage of actual converting leads, reducing the chances of missing high-potential prospects.</a:t>
            </a:r>
            <a:endParaRPr lang="en-US" sz="1200" dirty="0"/>
          </a:p>
        </p:txBody>
      </p:sp>
      <p:sp>
        <p:nvSpPr>
          <p:cNvPr id="14" name="Shape 10"/>
          <p:cNvSpPr/>
          <p:nvPr/>
        </p:nvSpPr>
        <p:spPr>
          <a:xfrm>
            <a:off x="9677281" y="2189559"/>
            <a:ext cx="4419243" cy="91440"/>
          </a:xfrm>
          <a:prstGeom prst="roundRect">
            <a:avLst>
              <a:gd name="adj" fmla="val 70073"/>
            </a:avLst>
          </a:prstGeom>
          <a:solidFill>
            <a:srgbClr val="1B1B27"/>
          </a:solidFill>
          <a:ln/>
        </p:spPr>
      </p:sp>
      <p:sp>
        <p:nvSpPr>
          <p:cNvPr id="15" name="Shape 11"/>
          <p:cNvSpPr/>
          <p:nvPr/>
        </p:nvSpPr>
        <p:spPr>
          <a:xfrm>
            <a:off x="11658064" y="1983700"/>
            <a:ext cx="457557" cy="457557"/>
          </a:xfrm>
          <a:prstGeom prst="roundRect">
            <a:avLst>
              <a:gd name="adj" fmla="val 199844"/>
            </a:avLst>
          </a:prstGeom>
          <a:solidFill>
            <a:srgbClr val="1B1B27"/>
          </a:solidFill>
          <a:ln/>
        </p:spPr>
      </p:sp>
      <p:pic>
        <p:nvPicPr>
          <p:cNvPr id="16" name="Image 2" descr="preencoded.png"/>
          <p:cNvPicPr>
            <a:picLocks noChangeAspect="1"/>
          </p:cNvPicPr>
          <p:nvPr/>
        </p:nvPicPr>
        <p:blipFill>
          <a:blip r:embed="rId5"/>
          <a:stretch>
            <a:fillRect/>
          </a:stretch>
        </p:blipFill>
        <p:spPr>
          <a:xfrm>
            <a:off x="11795343" y="2098119"/>
            <a:ext cx="182999" cy="228719"/>
          </a:xfrm>
          <a:prstGeom prst="rect">
            <a:avLst/>
          </a:prstGeom>
        </p:spPr>
      </p:pic>
      <p:sp>
        <p:nvSpPr>
          <p:cNvPr id="17" name="Text 12"/>
          <p:cNvSpPr/>
          <p:nvPr/>
        </p:nvSpPr>
        <p:spPr>
          <a:xfrm>
            <a:off x="9852660" y="2593777"/>
            <a:ext cx="1906905" cy="238363"/>
          </a:xfrm>
          <a:prstGeom prst="rect">
            <a:avLst/>
          </a:prstGeom>
          <a:noFill/>
          <a:ln/>
        </p:spPr>
        <p:txBody>
          <a:bodyPr wrap="none" lIns="0" tIns="0" rIns="0" bIns="0" rtlCol="0" anchor="t"/>
          <a:lstStyle/>
          <a:p>
            <a:pPr marL="0" indent="0" algn="l">
              <a:lnSpc>
                <a:spcPts val="1850"/>
              </a:lnSpc>
              <a:buNone/>
            </a:pPr>
            <a:r>
              <a:rPr lang="en-US" sz="1500" dirty="0">
                <a:solidFill>
                  <a:srgbClr val="3C3939"/>
                </a:solidFill>
                <a:latin typeface="Raleway" pitchFamily="34" charset="0"/>
                <a:ea typeface="Raleway" pitchFamily="34" charset="-122"/>
                <a:cs typeface="Raleway" pitchFamily="34" charset="-120"/>
              </a:rPr>
              <a:t>Balanced F1-Score</a:t>
            </a:r>
            <a:endParaRPr lang="en-US" sz="1500" dirty="0"/>
          </a:p>
        </p:txBody>
      </p:sp>
      <p:sp>
        <p:nvSpPr>
          <p:cNvPr id="18" name="Text 13"/>
          <p:cNvSpPr/>
          <p:nvPr/>
        </p:nvSpPr>
        <p:spPr>
          <a:xfrm>
            <a:off x="9852660" y="2923580"/>
            <a:ext cx="4068485" cy="1219795"/>
          </a:xfrm>
          <a:prstGeom prst="rect">
            <a:avLst/>
          </a:prstGeom>
          <a:noFill/>
          <a:ln/>
        </p:spPr>
        <p:txBody>
          <a:bodyPr wrap="square" lIns="0" tIns="0" rIns="0" bIns="0" rtlCol="0" anchor="t"/>
          <a:lstStyle/>
          <a:p>
            <a:pPr marL="0" indent="0" algn="l">
              <a:lnSpc>
                <a:spcPts val="1900"/>
              </a:lnSpc>
              <a:buNone/>
            </a:pPr>
            <a:r>
              <a:rPr lang="en-US" sz="1200" dirty="0">
                <a:solidFill>
                  <a:srgbClr val="3C3939"/>
                </a:solidFill>
                <a:latin typeface="Roboto" pitchFamily="34" charset="0"/>
                <a:ea typeface="Roboto" pitchFamily="34" charset="-122"/>
                <a:cs typeface="Roboto" pitchFamily="34" charset="-120"/>
              </a:rPr>
              <a:t>The impressive F1-score indicates a strong balance between precision and recall, ensuring that the model is not only identifying many true positives but also minimizing false alarms, making it highly practical for lead prioritization.</a:t>
            </a:r>
            <a:endParaRPr lang="en-US" sz="1200" dirty="0"/>
          </a:p>
        </p:txBody>
      </p:sp>
      <p:sp>
        <p:nvSpPr>
          <p:cNvPr id="19" name="Text 14"/>
          <p:cNvSpPr/>
          <p:nvPr/>
        </p:nvSpPr>
        <p:spPr>
          <a:xfrm>
            <a:off x="533876" y="4490323"/>
            <a:ext cx="13562648" cy="487918"/>
          </a:xfrm>
          <a:prstGeom prst="rect">
            <a:avLst/>
          </a:prstGeom>
          <a:noFill/>
          <a:ln/>
        </p:spPr>
        <p:txBody>
          <a:bodyPr wrap="square" lIns="0" tIns="0" rIns="0" bIns="0" rtlCol="0" anchor="t"/>
          <a:lstStyle/>
          <a:p>
            <a:pPr marL="0" indent="0" algn="l">
              <a:lnSpc>
                <a:spcPts val="1900"/>
              </a:lnSpc>
              <a:buNone/>
            </a:pPr>
            <a:r>
              <a:rPr lang="en-US" sz="1200" dirty="0">
                <a:solidFill>
                  <a:srgbClr val="3C3939"/>
                </a:solidFill>
                <a:latin typeface="Roboto" pitchFamily="34" charset="0"/>
                <a:ea typeface="Roboto" pitchFamily="34" charset="-122"/>
                <a:cs typeface="Roboto" pitchFamily="34" charset="-120"/>
              </a:rPr>
              <a:t>Beyond overall performance, our analysis pinpointed the most influential features driving lead conversion. Understanding these factors provides clear actionable insights for refining sales strategies and improving lead nurturing processes.</a:t>
            </a:r>
            <a:endParaRPr lang="en-US" sz="1200" dirty="0"/>
          </a:p>
        </p:txBody>
      </p:sp>
      <p:pic>
        <p:nvPicPr>
          <p:cNvPr id="20" name="Image 3" descr="preencoded.png"/>
          <p:cNvPicPr>
            <a:picLocks noChangeAspect="1"/>
          </p:cNvPicPr>
          <p:nvPr/>
        </p:nvPicPr>
        <p:blipFill>
          <a:blip r:embed="rId6"/>
          <a:stretch>
            <a:fillRect/>
          </a:stretch>
        </p:blipFill>
        <p:spPr>
          <a:xfrm>
            <a:off x="533876" y="5149810"/>
            <a:ext cx="381357" cy="381357"/>
          </a:xfrm>
          <a:prstGeom prst="rect">
            <a:avLst/>
          </a:prstGeom>
        </p:spPr>
      </p:pic>
      <p:sp>
        <p:nvSpPr>
          <p:cNvPr id="21" name="Text 15"/>
          <p:cNvSpPr/>
          <p:nvPr/>
        </p:nvSpPr>
        <p:spPr>
          <a:xfrm>
            <a:off x="533876" y="5721787"/>
            <a:ext cx="1906905" cy="238363"/>
          </a:xfrm>
          <a:prstGeom prst="rect">
            <a:avLst/>
          </a:prstGeom>
          <a:noFill/>
          <a:ln/>
        </p:spPr>
        <p:txBody>
          <a:bodyPr wrap="none" lIns="0" tIns="0" rIns="0" bIns="0" rtlCol="0" anchor="t"/>
          <a:lstStyle/>
          <a:p>
            <a:pPr marL="0" indent="0" algn="l">
              <a:lnSpc>
                <a:spcPts val="1850"/>
              </a:lnSpc>
              <a:buNone/>
            </a:pPr>
            <a:r>
              <a:rPr lang="en-US" sz="1500" dirty="0">
                <a:solidFill>
                  <a:srgbClr val="3C3939"/>
                </a:solidFill>
                <a:latin typeface="Raleway" pitchFamily="34" charset="0"/>
                <a:ea typeface="Raleway" pitchFamily="34" charset="-122"/>
                <a:cs typeface="Raleway" pitchFamily="34" charset="-120"/>
              </a:rPr>
              <a:t>Engagement Metrics</a:t>
            </a:r>
            <a:endParaRPr lang="en-US" sz="1500" dirty="0"/>
          </a:p>
        </p:txBody>
      </p:sp>
      <p:sp>
        <p:nvSpPr>
          <p:cNvPr id="22" name="Text 16"/>
          <p:cNvSpPr/>
          <p:nvPr/>
        </p:nvSpPr>
        <p:spPr>
          <a:xfrm>
            <a:off x="533876" y="6051590"/>
            <a:ext cx="4393763" cy="975836"/>
          </a:xfrm>
          <a:prstGeom prst="rect">
            <a:avLst/>
          </a:prstGeom>
          <a:noFill/>
          <a:ln/>
        </p:spPr>
        <p:txBody>
          <a:bodyPr wrap="square" lIns="0" tIns="0" rIns="0" bIns="0" rtlCol="0" anchor="t"/>
          <a:lstStyle/>
          <a:p>
            <a:pPr marL="0" indent="0" algn="l">
              <a:lnSpc>
                <a:spcPts val="1900"/>
              </a:lnSpc>
              <a:buNone/>
            </a:pPr>
            <a:r>
              <a:rPr lang="en-US" sz="1200" dirty="0">
                <a:solidFill>
                  <a:srgbClr val="3C3939"/>
                </a:solidFill>
                <a:latin typeface="Roboto" pitchFamily="34" charset="0"/>
                <a:ea typeface="Roboto" pitchFamily="34" charset="-122"/>
                <a:cs typeface="Roboto" pitchFamily="34" charset="-120"/>
              </a:rPr>
              <a:t>Higher time spent on the website, frequency of visits, and recent activities are strong indicators of a lead's interest and likelihood to convert. This highlights the importance of timely follow-ups and engaging content.</a:t>
            </a:r>
            <a:endParaRPr lang="en-US" sz="1200" dirty="0"/>
          </a:p>
        </p:txBody>
      </p:sp>
      <p:pic>
        <p:nvPicPr>
          <p:cNvPr id="23" name="Image 4" descr="preencoded.png"/>
          <p:cNvPicPr>
            <a:picLocks noChangeAspect="1"/>
          </p:cNvPicPr>
          <p:nvPr/>
        </p:nvPicPr>
        <p:blipFill>
          <a:blip r:embed="rId7"/>
          <a:stretch>
            <a:fillRect/>
          </a:stretch>
        </p:blipFill>
        <p:spPr>
          <a:xfrm>
            <a:off x="5118259" y="5149810"/>
            <a:ext cx="381357" cy="381357"/>
          </a:xfrm>
          <a:prstGeom prst="rect">
            <a:avLst/>
          </a:prstGeom>
        </p:spPr>
      </p:pic>
      <p:sp>
        <p:nvSpPr>
          <p:cNvPr id="24" name="Text 17"/>
          <p:cNvSpPr/>
          <p:nvPr/>
        </p:nvSpPr>
        <p:spPr>
          <a:xfrm>
            <a:off x="5118259" y="5721787"/>
            <a:ext cx="1906905" cy="238363"/>
          </a:xfrm>
          <a:prstGeom prst="rect">
            <a:avLst/>
          </a:prstGeom>
          <a:noFill/>
          <a:ln/>
        </p:spPr>
        <p:txBody>
          <a:bodyPr wrap="none" lIns="0" tIns="0" rIns="0" bIns="0" rtlCol="0" anchor="t"/>
          <a:lstStyle/>
          <a:p>
            <a:pPr marL="0" indent="0" algn="l">
              <a:lnSpc>
                <a:spcPts val="1850"/>
              </a:lnSpc>
              <a:buNone/>
            </a:pPr>
            <a:r>
              <a:rPr lang="en-US" sz="1500" dirty="0">
                <a:solidFill>
                  <a:srgbClr val="3C3939"/>
                </a:solidFill>
                <a:latin typeface="Raleway" pitchFamily="34" charset="0"/>
                <a:ea typeface="Raleway" pitchFamily="34" charset="-122"/>
                <a:cs typeface="Raleway" pitchFamily="34" charset="-120"/>
              </a:rPr>
              <a:t>Lead Origin &amp; Source</a:t>
            </a:r>
            <a:endParaRPr lang="en-US" sz="1500" dirty="0"/>
          </a:p>
        </p:txBody>
      </p:sp>
      <p:sp>
        <p:nvSpPr>
          <p:cNvPr id="25" name="Text 18"/>
          <p:cNvSpPr/>
          <p:nvPr/>
        </p:nvSpPr>
        <p:spPr>
          <a:xfrm>
            <a:off x="5118259" y="6051590"/>
            <a:ext cx="4393763" cy="975836"/>
          </a:xfrm>
          <a:prstGeom prst="rect">
            <a:avLst/>
          </a:prstGeom>
          <a:noFill/>
          <a:ln/>
        </p:spPr>
        <p:txBody>
          <a:bodyPr wrap="square" lIns="0" tIns="0" rIns="0" bIns="0" rtlCol="0" anchor="t"/>
          <a:lstStyle/>
          <a:p>
            <a:pPr marL="0" indent="0" algn="l">
              <a:lnSpc>
                <a:spcPts val="1900"/>
              </a:lnSpc>
              <a:buNone/>
            </a:pPr>
            <a:r>
              <a:rPr lang="en-US" sz="1200" dirty="0">
                <a:solidFill>
                  <a:srgbClr val="3C3939"/>
                </a:solidFill>
                <a:latin typeface="Roboto" pitchFamily="34" charset="0"/>
                <a:ea typeface="Roboto" pitchFamily="34" charset="-122"/>
                <a:cs typeface="Roboto" pitchFamily="34" charset="-120"/>
              </a:rPr>
              <a:t>The initial channel through which a lead was acquired (e.g., specific campaigns, referrals, organic search) significantly impacts conversion probability. This allows for optimization of marketing spend and lead generation efforts.</a:t>
            </a:r>
            <a:endParaRPr lang="en-US" sz="1200" dirty="0"/>
          </a:p>
        </p:txBody>
      </p:sp>
      <p:pic>
        <p:nvPicPr>
          <p:cNvPr id="26" name="Image 5" descr="preencoded.png"/>
          <p:cNvPicPr>
            <a:picLocks noChangeAspect="1"/>
          </p:cNvPicPr>
          <p:nvPr/>
        </p:nvPicPr>
        <p:blipFill>
          <a:blip r:embed="rId8"/>
          <a:stretch>
            <a:fillRect/>
          </a:stretch>
        </p:blipFill>
        <p:spPr>
          <a:xfrm>
            <a:off x="9702641" y="5149810"/>
            <a:ext cx="381357" cy="381357"/>
          </a:xfrm>
          <a:prstGeom prst="rect">
            <a:avLst/>
          </a:prstGeom>
        </p:spPr>
      </p:pic>
      <p:sp>
        <p:nvSpPr>
          <p:cNvPr id="27" name="Text 19"/>
          <p:cNvSpPr/>
          <p:nvPr/>
        </p:nvSpPr>
        <p:spPr>
          <a:xfrm>
            <a:off x="9702641" y="5721787"/>
            <a:ext cx="1906905" cy="238363"/>
          </a:xfrm>
          <a:prstGeom prst="rect">
            <a:avLst/>
          </a:prstGeom>
          <a:noFill/>
          <a:ln/>
        </p:spPr>
        <p:txBody>
          <a:bodyPr wrap="none" lIns="0" tIns="0" rIns="0" bIns="0" rtlCol="0" anchor="t"/>
          <a:lstStyle/>
          <a:p>
            <a:pPr marL="0" indent="0" algn="l">
              <a:lnSpc>
                <a:spcPts val="1850"/>
              </a:lnSpc>
              <a:buNone/>
            </a:pPr>
            <a:r>
              <a:rPr lang="en-US" sz="1500" dirty="0">
                <a:solidFill>
                  <a:srgbClr val="3C3939"/>
                </a:solidFill>
                <a:latin typeface="Raleway" pitchFamily="34" charset="0"/>
                <a:ea typeface="Raleway" pitchFamily="34" charset="-122"/>
                <a:cs typeface="Raleway" pitchFamily="34" charset="-120"/>
              </a:rPr>
              <a:t>Specific Lead Tags</a:t>
            </a:r>
            <a:endParaRPr lang="en-US" sz="1500" dirty="0"/>
          </a:p>
        </p:txBody>
      </p:sp>
      <p:sp>
        <p:nvSpPr>
          <p:cNvPr id="28" name="Text 20"/>
          <p:cNvSpPr/>
          <p:nvPr/>
        </p:nvSpPr>
        <p:spPr>
          <a:xfrm>
            <a:off x="9702641" y="6051590"/>
            <a:ext cx="4393763" cy="975836"/>
          </a:xfrm>
          <a:prstGeom prst="rect">
            <a:avLst/>
          </a:prstGeom>
          <a:noFill/>
          <a:ln/>
        </p:spPr>
        <p:txBody>
          <a:bodyPr wrap="square" lIns="0" tIns="0" rIns="0" bIns="0" rtlCol="0" anchor="t"/>
          <a:lstStyle/>
          <a:p>
            <a:pPr marL="0" indent="0" algn="l">
              <a:lnSpc>
                <a:spcPts val="1900"/>
              </a:lnSpc>
              <a:buNone/>
            </a:pPr>
            <a:r>
              <a:rPr lang="en-US" sz="1200" dirty="0">
                <a:solidFill>
                  <a:srgbClr val="3C3939"/>
                </a:solidFill>
                <a:latin typeface="Roboto" pitchFamily="34" charset="0"/>
                <a:ea typeface="Roboto" pitchFamily="34" charset="-122"/>
                <a:cs typeface="Roboto" pitchFamily="34" charset="-120"/>
              </a:rPr>
              <a:t>Categorical labels assigned to leads, reflecting their specific interests or behaviours, proved to be highly predictive. These tags, often derived from form submissions or behavioural data, can segment leads for tailored approaches.</a:t>
            </a:r>
            <a:endParaRPr lang="en-US" sz="1200" dirty="0"/>
          </a:p>
        </p:txBody>
      </p:sp>
      <p:sp>
        <p:nvSpPr>
          <p:cNvPr id="29" name="Text 21"/>
          <p:cNvSpPr/>
          <p:nvPr/>
        </p:nvSpPr>
        <p:spPr>
          <a:xfrm>
            <a:off x="533876" y="7198995"/>
            <a:ext cx="13562648" cy="487918"/>
          </a:xfrm>
          <a:prstGeom prst="rect">
            <a:avLst/>
          </a:prstGeom>
          <a:noFill/>
          <a:ln/>
        </p:spPr>
        <p:txBody>
          <a:bodyPr wrap="square" lIns="0" tIns="0" rIns="0" bIns="0" rtlCol="0" anchor="t"/>
          <a:lstStyle/>
          <a:p>
            <a:pPr marL="0" indent="0" algn="l">
              <a:lnSpc>
                <a:spcPts val="1900"/>
              </a:lnSpc>
              <a:buNone/>
            </a:pPr>
            <a:r>
              <a:rPr lang="en-US" sz="1200" dirty="0">
                <a:solidFill>
                  <a:srgbClr val="3C3939"/>
                </a:solidFill>
                <a:latin typeface="Roboto" pitchFamily="34" charset="0"/>
                <a:ea typeface="Roboto" pitchFamily="34" charset="-122"/>
                <a:cs typeface="Roboto" pitchFamily="34" charset="-120"/>
              </a:rPr>
              <a:t>These insights empower sales teams to not only prioritize leads based on predictive scores but also to understand the underlying reasons for potential conversion, enabling more personalized and effective engagement strategies.</a:t>
            </a:r>
            <a:endParaRPr lang="en-US" sz="1200" dirty="0"/>
          </a:p>
        </p:txBody>
      </p:sp>
      <p:pic>
        <p:nvPicPr>
          <p:cNvPr id="30" name="Picture 29">
            <a:extLst>
              <a:ext uri="{FF2B5EF4-FFF2-40B4-BE49-F238E27FC236}">
                <a16:creationId xmlns:a16="http://schemas.microsoft.com/office/drawing/2014/main" id="{269690CF-9794-4B23-A5A1-F0E37D170EA1}"/>
              </a:ext>
            </a:extLst>
          </p:cNvPr>
          <p:cNvPicPr>
            <a:picLocks noChangeAspect="1"/>
          </p:cNvPicPr>
          <p:nvPr/>
        </p:nvPicPr>
        <p:blipFill>
          <a:blip r:embed="rId9"/>
          <a:stretch>
            <a:fillRect/>
          </a:stretch>
        </p:blipFill>
        <p:spPr>
          <a:xfrm>
            <a:off x="11296185" y="7562757"/>
            <a:ext cx="3334215" cy="6668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1698</Words>
  <Application>Microsoft Office PowerPoint</Application>
  <PresentationFormat>Custom</PresentationFormat>
  <Paragraphs>129</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Raleway</vt:lpstr>
      <vt:lpstr>Calibri</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Madhu Kumar</dc:creator>
  <cp:lastModifiedBy>Madhukumar Chilukuri</cp:lastModifiedBy>
  <cp:revision>9</cp:revision>
  <dcterms:created xsi:type="dcterms:W3CDTF">2025-07-21T02:32:27Z</dcterms:created>
  <dcterms:modified xsi:type="dcterms:W3CDTF">2025-07-22T18:27:39Z</dcterms:modified>
</cp:coreProperties>
</file>